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6"/>
  </p:notesMasterIdLst>
  <p:sldIdLst>
    <p:sldId id="256" r:id="rId2"/>
    <p:sldId id="701" r:id="rId3"/>
    <p:sldId id="708" r:id="rId4"/>
    <p:sldId id="709" r:id="rId5"/>
    <p:sldId id="710" r:id="rId6"/>
    <p:sldId id="711" r:id="rId7"/>
    <p:sldId id="712" r:id="rId8"/>
    <p:sldId id="713" r:id="rId9"/>
    <p:sldId id="714" r:id="rId10"/>
    <p:sldId id="715" r:id="rId11"/>
    <p:sldId id="716" r:id="rId12"/>
    <p:sldId id="717" r:id="rId13"/>
    <p:sldId id="718" r:id="rId14"/>
    <p:sldId id="719" r:id="rId15"/>
    <p:sldId id="720" r:id="rId16"/>
    <p:sldId id="721" r:id="rId17"/>
    <p:sldId id="722" r:id="rId18"/>
    <p:sldId id="723" r:id="rId19"/>
    <p:sldId id="724" r:id="rId20"/>
    <p:sldId id="729" r:id="rId21"/>
    <p:sldId id="725" r:id="rId22"/>
    <p:sldId id="259" r:id="rId23"/>
    <p:sldId id="756" r:id="rId24"/>
    <p:sldId id="276" r:id="rId25"/>
    <p:sldId id="278" r:id="rId26"/>
    <p:sldId id="279" r:id="rId27"/>
    <p:sldId id="757" r:id="rId28"/>
    <p:sldId id="332" r:id="rId29"/>
    <p:sldId id="333" r:id="rId30"/>
    <p:sldId id="334" r:id="rId31"/>
    <p:sldId id="728" r:id="rId32"/>
    <p:sldId id="733" r:id="rId33"/>
    <p:sldId id="734" r:id="rId34"/>
    <p:sldId id="735" r:id="rId35"/>
    <p:sldId id="732" r:id="rId36"/>
    <p:sldId id="737" r:id="rId37"/>
    <p:sldId id="738" r:id="rId38"/>
    <p:sldId id="740" r:id="rId39"/>
    <p:sldId id="739" r:id="rId40"/>
    <p:sldId id="759" r:id="rId41"/>
    <p:sldId id="758" r:id="rId42"/>
    <p:sldId id="760" r:id="rId43"/>
    <p:sldId id="755" r:id="rId44"/>
    <p:sldId id="707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6" userDrawn="1">
          <p15:clr>
            <a:srgbClr val="A4A3A4"/>
          </p15:clr>
        </p15:guide>
        <p15:guide id="2" pos="3816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ataliia Bielova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D0EFF"/>
    <a:srgbClr val="FF4E28"/>
    <a:srgbClr val="FF9794"/>
    <a:srgbClr val="7AC4FF"/>
    <a:srgbClr val="FFBC13"/>
    <a:srgbClr val="D3EE8A"/>
    <a:srgbClr val="D9A8C3"/>
    <a:srgbClr val="FF4B4B"/>
    <a:srgbClr val="29D5CF"/>
    <a:srgbClr val="3CB6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348"/>
    <p:restoredTop sz="87084"/>
  </p:normalViewPr>
  <p:slideViewPr>
    <p:cSldViewPr snapToGrid="0" snapToObjects="1" showGuides="1">
      <p:cViewPr varScale="1">
        <p:scale>
          <a:sx n="107" d="100"/>
          <a:sy n="107" d="100"/>
        </p:scale>
        <p:origin x="176" y="208"/>
      </p:cViewPr>
      <p:guideLst>
        <p:guide orient="horz" pos="2136"/>
        <p:guide pos="381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commentAuthors" Target="commentAuthors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9EE2DB-DFE7-8042-A17B-950DAD0C4565}" type="datetimeFigureOut">
              <a:rPr lang="en-US" smtClean="0"/>
              <a:t>11/5/20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F9F49A-9140-1E48-A01F-36CFD0A79B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7829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F9F49A-9140-1E48-A01F-36CFD0A79B7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1718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F9F49A-9140-1E48-A01F-36CFD0A79B79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2566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F9F49A-9140-1E48-A01F-36CFD0A79B7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0400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36712d49e_0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" name="Google Shape;44;g36712d49e_0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6272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36712d49e_0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36712d49e_0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91614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36712d49e_0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36712d49e_0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42178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36cc43db6_0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36cc43db6_0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74818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1" name="Google Shape;231;p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Can’t create new transactions from someone else’s address, or modify them.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Suppressing </a:t>
            </a:r>
            <a:r>
              <a:rPr lang="en" sz="11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tx’s</a:t>
            </a:r>
            <a:r>
              <a:rPr lang="en" sz="11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is only a minor annoyance.</a:t>
            </a:r>
            <a:endParaRPr sz="11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060424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" name="Google Shape;289;p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360178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" name="Google Shape;337;p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080693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4626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5018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2741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10972800" cy="11430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10972800" cy="4967575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558786">
              <a:spcBef>
                <a:spcPts val="800"/>
              </a:spcBef>
              <a:spcAft>
                <a:spcPts val="0"/>
              </a:spcAft>
              <a:buSzPts val="3000"/>
              <a:buChar char="●"/>
              <a:defRPr/>
            </a:lvl1pPr>
            <a:lvl2pPr marL="1219170" lvl="1" indent="-507987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828754" lvl="2" indent="-507987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2438339" lvl="3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3047924" lvl="4" indent="-457189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3657509" lvl="5" indent="-457189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4267093" lvl="6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4876678" lvl="7" indent="-457189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5486263" lvl="8" indent="-457189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402394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5360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38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7790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9130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0467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0166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7753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924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5BF5F9-4D9A-9543-85E8-59158CD2B6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1384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FF0000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youtu.be/bBC-nXj3Ng4?t=609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glyQy_e5LmM?t=1758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youtu.be/glyQy_e5LmM?t=4094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hanacademy.org/economics-finance-domain/core-finance/money-and-banking/bitcoin/v/bitcoin-what-is-it" TargetMode="External"/><Relationship Id="rId2" Type="http://schemas.openxmlformats.org/officeDocument/2006/relationships/hyperlink" Target="https://www.youtube.com/watch?v=bBC-nXj3Ng4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bitcoinbook.cs.princeton.edu/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34136AB-756E-4C49-A13A-09DD11F666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2475" y="1291097"/>
            <a:ext cx="11778711" cy="2387600"/>
          </a:xfrm>
        </p:spPr>
        <p:txBody>
          <a:bodyPr>
            <a:noAutofit/>
          </a:bodyPr>
          <a:lstStyle/>
          <a:p>
            <a:r>
              <a:rPr lang="en-US" sz="4000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CSC 533: Privacy in the Digital Age (Fall 2020)</a:t>
            </a:r>
            <a:br>
              <a:rPr lang="en-US" sz="4400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</a:br>
            <a:br>
              <a:rPr lang="en-US" sz="4400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</a:br>
            <a:r>
              <a:rPr lang="en-US" sz="4400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Lecture 23: Bitcoin</a:t>
            </a:r>
            <a:r>
              <a:rPr lang="en-US" sz="4400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and Privacy</a:t>
            </a:r>
            <a:br>
              <a:rPr lang="en-US" sz="4400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</a:br>
            <a:endParaRPr lang="en-US" sz="4400" dirty="0">
              <a:solidFill>
                <a:schemeClr val="tx1"/>
              </a:solidFill>
            </a:endParaRPr>
          </a:p>
        </p:txBody>
      </p:sp>
      <p:pic>
        <p:nvPicPr>
          <p:cNvPr id="1026" name="Picture 2" descr="mage result for ncsu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8080" y="4341469"/>
            <a:ext cx="4563920" cy="2197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12800" y="4686137"/>
            <a:ext cx="4147751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Helvetica Neue" charset="0"/>
                <a:ea typeface="Helvetica Neue" charset="0"/>
                <a:cs typeface="Helvetica Neue" charset="0"/>
              </a:rPr>
              <a:t>Anupam Das</a:t>
            </a:r>
          </a:p>
          <a:p>
            <a:endParaRPr lang="en-US" sz="2000" dirty="0">
              <a:latin typeface="Helvetica Neue" charset="0"/>
              <a:ea typeface="Helvetica Neue" charset="0"/>
              <a:cs typeface="Helvetica Neue" charset="0"/>
            </a:endParaRPr>
          </a:p>
          <a:p>
            <a:r>
              <a:rPr lang="en-US" sz="3200" dirty="0">
                <a:latin typeface="Helvetica Neue" charset="0"/>
                <a:ea typeface="Helvetica Neue" charset="0"/>
                <a:cs typeface="Helvetica Neue" charset="0"/>
              </a:rPr>
              <a:t>Nov. 5, 2020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0355A4D-91E7-444C-AD03-68F806707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8570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C108CDF3-8BB7-6841-AB30-9AC8FEBBC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765" y="254768"/>
            <a:ext cx="10515600" cy="794544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Importance of Consensus </a:t>
            </a:r>
            <a:endParaRPr lang="en-US" b="1" dirty="0">
              <a:solidFill>
                <a:srgbClr val="FF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865D975-6B8E-4F43-895D-EFF4C28E5379}"/>
              </a:ext>
            </a:extLst>
          </p:cNvPr>
          <p:cNvSpPr/>
          <p:nvPr/>
        </p:nvSpPr>
        <p:spPr>
          <a:xfrm>
            <a:off x="734518" y="1240079"/>
            <a:ext cx="1083788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If multiple conflicting books exist, which is the “right one”? </a:t>
            </a:r>
            <a:endParaRPr lang="en-US" sz="28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06D2740-72CD-7D4D-89CE-DAD32E4657D9}"/>
              </a:ext>
            </a:extLst>
          </p:cNvPr>
          <p:cNvSpPr/>
          <p:nvPr/>
        </p:nvSpPr>
        <p:spPr>
          <a:xfrm>
            <a:off x="887687" y="5642363"/>
            <a:ext cx="1083788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The book with the 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most 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pages. if multiple exist, just wait to get a book with a higher page count. </a:t>
            </a:r>
            <a:endParaRPr lang="en-US" sz="28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 descr="different copies of the ledger">
            <a:extLst>
              <a:ext uri="{FF2B5EF4-FFF2-40B4-BE49-F238E27FC236}">
                <a16:creationId xmlns:a16="http://schemas.microsoft.com/office/drawing/2014/main" id="{F9A94A60-3338-8C41-875C-18BA85FFB2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3541" y="1954066"/>
            <a:ext cx="6962047" cy="3234178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23E822-8D85-9243-B588-78E7C54DF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8004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C108CDF3-8BB7-6841-AB30-9AC8FEBBC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765" y="254767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Assembling the current book </a:t>
            </a:r>
            <a:endParaRPr lang="en-US" b="1" dirty="0">
              <a:solidFill>
                <a:srgbClr val="FF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A68CE62-E5CB-A94E-9622-2D49820B8490}"/>
              </a:ext>
            </a:extLst>
          </p:cNvPr>
          <p:cNvSpPr/>
          <p:nvPr/>
        </p:nvSpPr>
        <p:spPr>
          <a:xfrm>
            <a:off x="1159240" y="1580330"/>
            <a:ext cx="9978452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each page refers only to the previous page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current status is assembled by stringing together the longest sequence of pages </a:t>
            </a:r>
            <a:endParaRPr lang="en-US" sz="28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 descr="adding page to ledger">
            <a:extLst>
              <a:ext uri="{FF2B5EF4-FFF2-40B4-BE49-F238E27FC236}">
                <a16:creationId xmlns:a16="http://schemas.microsoft.com/office/drawing/2014/main" id="{29D08354-9442-384E-A4D1-A675A1B9B8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1068" y="3317060"/>
            <a:ext cx="6987706" cy="3540940"/>
          </a:xfrm>
          <a:prstGeom prst="rect">
            <a:avLst/>
          </a:prstGeom>
        </p:spPr>
      </p:pic>
      <p:sp>
        <p:nvSpPr>
          <p:cNvPr id="8" name="Rectangle 7" descr="&quot;&quot;">
            <a:extLst>
              <a:ext uri="{FF2B5EF4-FFF2-40B4-BE49-F238E27FC236}">
                <a16:creationId xmlns:a16="http://schemas.microsoft.com/office/drawing/2014/main" id="{30D6A11E-221A-1543-A27E-A417D42B340D}"/>
              </a:ext>
            </a:extLst>
          </p:cNvPr>
          <p:cNvSpPr/>
          <p:nvPr/>
        </p:nvSpPr>
        <p:spPr>
          <a:xfrm>
            <a:off x="2908092" y="2965325"/>
            <a:ext cx="4871803" cy="9920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FA2F29-0A2E-5B47-9C14-B1079F41CF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3230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C108CDF3-8BB7-6841-AB30-9AC8FEBBC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765" y="254767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Rules of extending the book </a:t>
            </a:r>
            <a:endParaRPr lang="en-US" b="1" dirty="0">
              <a:solidFill>
                <a:srgbClr val="FF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92E8341-81B7-EB43-9983-8F59679823A4}"/>
              </a:ext>
            </a:extLst>
          </p:cNvPr>
          <p:cNvSpPr/>
          <p:nvPr/>
        </p:nvSpPr>
        <p:spPr>
          <a:xfrm>
            <a:off x="575871" y="1580330"/>
            <a:ext cx="1120639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The first scribe that discovers a page announces it to everyone else </a:t>
            </a:r>
            <a:endParaRPr lang="en-US" sz="28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 descr="scribers adding to ledger">
            <a:extLst>
              <a:ext uri="{FF2B5EF4-FFF2-40B4-BE49-F238E27FC236}">
                <a16:creationId xmlns:a16="http://schemas.microsoft.com/office/drawing/2014/main" id="{2F4EFFFD-3CE4-C949-A597-68423B8F27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5183" y="2394263"/>
            <a:ext cx="7047771" cy="4144649"/>
          </a:xfrm>
          <a:prstGeom prst="rect">
            <a:avLst/>
          </a:prstGeom>
        </p:spPr>
      </p:pic>
      <p:sp>
        <p:nvSpPr>
          <p:cNvPr id="7" name="Rectangle 6" descr="&quot;&quot;">
            <a:extLst>
              <a:ext uri="{FF2B5EF4-FFF2-40B4-BE49-F238E27FC236}">
                <a16:creationId xmlns:a16="http://schemas.microsoft.com/office/drawing/2014/main" id="{BC039778-7DF8-B547-B641-F93B3052C66B}"/>
              </a:ext>
            </a:extLst>
          </p:cNvPr>
          <p:cNvSpPr/>
          <p:nvPr/>
        </p:nvSpPr>
        <p:spPr>
          <a:xfrm>
            <a:off x="5501390" y="2218544"/>
            <a:ext cx="4781862" cy="9593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85D9A6-72CF-DD43-BAAD-0E2DC9EA6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8297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C108CDF3-8BB7-6841-AB30-9AC8FEBBC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765" y="254767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Effort is needed to produce a page </a:t>
            </a:r>
            <a:endParaRPr lang="en-US" b="1" dirty="0">
              <a:solidFill>
                <a:srgbClr val="FF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2DB0568-D2DD-6942-A5AD-BAF0FBD97D9A}"/>
              </a:ext>
            </a:extLst>
          </p:cNvPr>
          <p:cNvSpPr/>
          <p:nvPr/>
        </p:nvSpPr>
        <p:spPr>
          <a:xfrm>
            <a:off x="602105" y="1580330"/>
            <a:ext cx="1098779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equivalent to: each page needs a special combination from a set of dice to be rolled. </a:t>
            </a:r>
            <a:endParaRPr lang="en-US" sz="28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 descr="to get to add to ledger">
            <a:extLst>
              <a:ext uri="{FF2B5EF4-FFF2-40B4-BE49-F238E27FC236}">
                <a16:creationId xmlns:a16="http://schemas.microsoft.com/office/drawing/2014/main" id="{BEE70B0B-6180-0B45-AE48-EEB5D34AC9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1529" y="2534437"/>
            <a:ext cx="9309100" cy="42291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4BFB92B-DB0B-DE46-9321-6D5769538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4205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C108CDF3-8BB7-6841-AB30-9AC8FEBBC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765" y="254767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benefits of randomness </a:t>
            </a:r>
            <a:endParaRPr lang="en-US" b="1" dirty="0">
              <a:solidFill>
                <a:srgbClr val="FF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 descr="breaking symmetry">
            <a:extLst>
              <a:ext uri="{FF2B5EF4-FFF2-40B4-BE49-F238E27FC236}">
                <a16:creationId xmlns:a16="http://schemas.microsoft.com/office/drawing/2014/main" id="{955C337F-8CB0-AC4D-BA58-99D0B6BC89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1480" y="1580330"/>
            <a:ext cx="7266170" cy="489842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9F1FB80-876F-3648-ABEA-BEEA96B4B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2063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C108CDF3-8BB7-6841-AB30-9AC8FEBBC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765" y="254767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Being a scribe </a:t>
            </a:r>
            <a:endParaRPr lang="en-US" b="1" dirty="0">
              <a:solidFill>
                <a:srgbClr val="FF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D20D93A-9965-8940-933F-535044283C7C}"/>
              </a:ext>
            </a:extLst>
          </p:cNvPr>
          <p:cNvSpPr/>
          <p:nvPr/>
        </p:nvSpPr>
        <p:spPr>
          <a:xfrm>
            <a:off x="1128009" y="2027355"/>
            <a:ext cx="9589484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Anyone can be a scribe for the book.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As long as one has a set of dice.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The more dice one has, the higher the likelihood to produce the winning combination to make a page. </a:t>
            </a:r>
            <a:endParaRPr lang="en-US" sz="32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B514B0-B5D1-F14B-ABCF-E11FE7CBF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5726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C108CDF3-8BB7-6841-AB30-9AC8FEBBC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765" y="254767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Using the book - Money 3.0 </a:t>
            </a:r>
            <a:endParaRPr lang="en-US" b="1" dirty="0">
              <a:solidFill>
                <a:srgbClr val="FF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 descr="transcation work flow in bitcoin">
            <a:extLst>
              <a:ext uri="{FF2B5EF4-FFF2-40B4-BE49-F238E27FC236}">
                <a16:creationId xmlns:a16="http://schemas.microsoft.com/office/drawing/2014/main" id="{8607D680-394E-1F43-A171-231BDA4BA4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088" y="1370012"/>
            <a:ext cx="8890000" cy="51689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4C0AE92-3D8A-F743-9700-CB8ECF1FD6D2}"/>
              </a:ext>
            </a:extLst>
          </p:cNvPr>
          <p:cNvSpPr txBox="1"/>
          <p:nvPr/>
        </p:nvSpPr>
        <p:spPr>
          <a:xfrm>
            <a:off x="4092314" y="175384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848BC2-B55C-F244-8037-9899B015E1C5}"/>
              </a:ext>
            </a:extLst>
          </p:cNvPr>
          <p:cNvSpPr txBox="1"/>
          <p:nvPr/>
        </p:nvSpPr>
        <p:spPr>
          <a:xfrm>
            <a:off x="4092314" y="22967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2E25F5-31EF-294F-8724-FFE9361FA54A}"/>
              </a:ext>
            </a:extLst>
          </p:cNvPr>
          <p:cNvSpPr txBox="1"/>
          <p:nvPr/>
        </p:nvSpPr>
        <p:spPr>
          <a:xfrm>
            <a:off x="3285344" y="28956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4163FFE-DEB3-CF44-98FF-ECE79F66CB16}"/>
              </a:ext>
            </a:extLst>
          </p:cNvPr>
          <p:cNvSpPr txBox="1"/>
          <p:nvPr/>
        </p:nvSpPr>
        <p:spPr>
          <a:xfrm>
            <a:off x="7902314" y="378367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B900B10-E48F-B149-8312-25F825666788}"/>
              </a:ext>
            </a:extLst>
          </p:cNvPr>
          <p:cNvSpPr txBox="1"/>
          <p:nvPr/>
        </p:nvSpPr>
        <p:spPr>
          <a:xfrm>
            <a:off x="8966615" y="430467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CF5DF8A-2FE0-6C45-A2FC-6327BB046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2290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C108CDF3-8BB7-6841-AB30-9AC8FEBBC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640" y="179042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Analogy vs. Reality</a:t>
            </a:r>
            <a:endParaRPr lang="en-GB" b="1" dirty="0">
              <a:solidFill>
                <a:srgbClr val="FF0000"/>
              </a:solidFill>
              <a:latin typeface="Arial" panose="020B0604020202020204" pitchFamily="34" charset="0"/>
              <a:ea typeface="Arial" charset="0"/>
              <a:cs typeface="Arial" panose="020B0604020202020204" pitchFamily="34" charset="0"/>
            </a:endParaRPr>
          </a:p>
        </p:txBody>
      </p:sp>
      <p:pic>
        <p:nvPicPr>
          <p:cNvPr id="3" name="Picture 2" descr="analogy of bitcoin">
            <a:extLst>
              <a:ext uri="{FF2B5EF4-FFF2-40B4-BE49-F238E27FC236}">
                <a16:creationId xmlns:a16="http://schemas.microsoft.com/office/drawing/2014/main" id="{14AFABDA-C048-B54D-983C-1B86669DEB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6681" y="1504605"/>
            <a:ext cx="8575519" cy="521687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106A579-CD3D-C341-BC1C-5D1449C9A5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6330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C108CDF3-8BB7-6841-AB30-9AC8FEBBC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765" y="254767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Analysis of Money 3.0 </a:t>
            </a:r>
            <a:endParaRPr lang="en-GB" b="1" dirty="0">
              <a:solidFill>
                <a:srgbClr val="FF0000"/>
              </a:solidFill>
              <a:latin typeface="Arial" panose="020B0604020202020204" pitchFamily="34" charset="0"/>
              <a:ea typeface="Arial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DA34075-7E5F-1742-82A9-76CBC5F596FF}"/>
              </a:ext>
            </a:extLst>
          </p:cNvPr>
          <p:cNvSpPr/>
          <p:nvPr/>
        </p:nvSpPr>
        <p:spPr>
          <a:xfrm>
            <a:off x="950858" y="1435854"/>
            <a:ext cx="6096000" cy="3728841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a medium of exchange </a:t>
            </a:r>
          </a:p>
          <a:p>
            <a:pPr marL="285750" indent="-28575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a unit of account</a:t>
            </a:r>
          </a:p>
          <a:p>
            <a:pPr marL="285750" indent="-28575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a store of value </a:t>
            </a:r>
            <a:endParaRPr lang="en-US" sz="28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2E0DB38-E8C4-C344-8BD9-433E7AE89AC8}"/>
              </a:ext>
            </a:extLst>
          </p:cNvPr>
          <p:cNvSpPr/>
          <p:nvPr/>
        </p:nvSpPr>
        <p:spPr>
          <a:xfrm>
            <a:off x="1783830" y="2852561"/>
            <a:ext cx="912853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3D8400"/>
                </a:solidFill>
                <a:latin typeface="Helvetica" pitchFamily="2" charset="0"/>
              </a:rPr>
              <a:t>improving </a:t>
            </a:r>
            <a:r>
              <a:rPr lang="en-US" sz="2400" b="1" dirty="0">
                <a:solidFill>
                  <a:srgbClr val="3D8400"/>
                </a:solidFill>
              </a:rPr>
              <a:t> </a:t>
            </a:r>
            <a:r>
              <a:rPr lang="en-US" sz="2400" dirty="0">
                <a:latin typeface="Helvetica" pitchFamily="2" charset="0"/>
              </a:rPr>
              <a:t>[assuming internet connectivity / adoption] </a:t>
            </a:r>
            <a:endParaRPr lang="en-US" sz="2400" dirty="0">
              <a:effectLst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F219A96-F13A-DC46-B5EC-E9F2970F1A3C}"/>
              </a:ext>
            </a:extLst>
          </p:cNvPr>
          <p:cNvSpPr/>
          <p:nvPr/>
        </p:nvSpPr>
        <p:spPr>
          <a:xfrm>
            <a:off x="1783830" y="4054794"/>
            <a:ext cx="720527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027F00"/>
                </a:solidFill>
                <a:latin typeface="Helvetica" pitchFamily="2" charset="0"/>
              </a:rPr>
              <a:t>great! </a:t>
            </a:r>
            <a:r>
              <a:rPr lang="en-US" sz="2400" dirty="0">
                <a:latin typeface="Helvetica" pitchFamily="2" charset="0"/>
              </a:rPr>
              <a:t>fungible &amp; divisible. </a:t>
            </a:r>
            <a:endParaRPr lang="en-US" sz="2400" dirty="0">
              <a:effectLst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1742086-AC27-2A42-BE68-A582DECF6B73}"/>
              </a:ext>
            </a:extLst>
          </p:cNvPr>
          <p:cNvSpPr/>
          <p:nvPr/>
        </p:nvSpPr>
        <p:spPr>
          <a:xfrm>
            <a:off x="1798820" y="5425712"/>
            <a:ext cx="827457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0A8900"/>
                </a:solidFill>
                <a:latin typeface="Helvetica" pitchFamily="2" charset="0"/>
              </a:rPr>
              <a:t>good </a:t>
            </a:r>
            <a:r>
              <a:rPr lang="en-US" sz="2400" dirty="0">
                <a:latin typeface="Helvetica" pitchFamily="2" charset="0"/>
              </a:rPr>
              <a:t>[no trusted parties - no natural deterioration] </a:t>
            </a:r>
            <a:endParaRPr lang="en-US" sz="2400" dirty="0">
              <a:effectLst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3D90936-71B0-6A4A-B32F-7E2EB5E915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909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C108CDF3-8BB7-6841-AB30-9AC8FEBBC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765" y="254768"/>
            <a:ext cx="10515600" cy="929456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rPr>
              <a:t>Word of caution</a:t>
            </a:r>
            <a:endParaRPr lang="en-GB" b="1" dirty="0">
              <a:solidFill>
                <a:srgbClr val="FF0000"/>
              </a:solidFill>
              <a:latin typeface="Arial" panose="020B0604020202020204" pitchFamily="34" charset="0"/>
              <a:ea typeface="Arial" charset="0"/>
              <a:cs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55CE95E-93DB-C24C-A6E3-D4B0B23F71A2}"/>
              </a:ext>
            </a:extLst>
          </p:cNvPr>
          <p:cNvSpPr/>
          <p:nvPr/>
        </p:nvSpPr>
        <p:spPr>
          <a:xfrm>
            <a:off x="664564" y="1221667"/>
            <a:ext cx="1086287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Just because something </a:t>
            </a:r>
            <a:r>
              <a:rPr lang="en-US" sz="2400" b="1" dirty="0">
                <a:solidFill>
                  <a:srgbClr val="994F8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be good as a store of value, it does </a:t>
            </a:r>
            <a:r>
              <a:rPr lang="en-US" sz="2400" b="1" dirty="0">
                <a:solidFill>
                  <a:srgbClr val="961E0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mean that it </a:t>
            </a:r>
            <a:r>
              <a:rPr lang="en-US" sz="2400" b="1" dirty="0">
                <a:solidFill>
                  <a:srgbClr val="7F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will be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 good store of value in a real world deployment. </a:t>
            </a:r>
            <a:endParaRPr lang="en-US" sz="24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 descr="price of bitcoin">
            <a:extLst>
              <a:ext uri="{FF2B5EF4-FFF2-40B4-BE49-F238E27FC236}">
                <a16:creationId xmlns:a16="http://schemas.microsoft.com/office/drawing/2014/main" id="{43286761-2E66-EF40-ADFF-27518B930F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663" y="2135395"/>
            <a:ext cx="8775804" cy="4403517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AF7C63-8333-6E49-A084-CB127AB738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5332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C108CDF3-8BB7-6841-AB30-9AC8FEBBC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765" y="254767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Goals:</a:t>
            </a:r>
            <a:endParaRPr lang="en-GB" b="1" dirty="0">
              <a:solidFill>
                <a:srgbClr val="FF0000"/>
              </a:solidFill>
              <a:latin typeface="Arial" panose="020B0604020202020204" pitchFamily="34" charset="0"/>
              <a:ea typeface="Arial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5520B6-3BE4-9047-B0A6-DA2F5562E70B}"/>
              </a:ext>
            </a:extLst>
          </p:cNvPr>
          <p:cNvSpPr txBox="1"/>
          <p:nvPr/>
        </p:nvSpPr>
        <p:spPr>
          <a:xfrm>
            <a:off x="1011947" y="2214756"/>
            <a:ext cx="4642618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What is bitcoin?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How bitcoin works?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Privacy issues in bitcoins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BC9629-75AB-454E-9036-D0A14044717D}"/>
              </a:ext>
            </a:extLst>
          </p:cNvPr>
          <p:cNvSpPr txBox="1"/>
          <p:nvPr/>
        </p:nvSpPr>
        <p:spPr>
          <a:xfrm>
            <a:off x="3973688" y="6357056"/>
            <a:ext cx="5304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Many slides contents been taken from </a:t>
            </a:r>
            <a:r>
              <a:rPr lang="en-US" dirty="0" err="1"/>
              <a:t>Aggelos</a:t>
            </a:r>
            <a:r>
              <a:rPr lang="en-US" dirty="0"/>
              <a:t> </a:t>
            </a:r>
            <a:r>
              <a:rPr lang="en-US" dirty="0" err="1"/>
              <a:t>Kiayias</a:t>
            </a:r>
            <a:r>
              <a:rPr lang="en-US" dirty="0"/>
              <a:t>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26E5060-93CE-2943-AF92-72F7B7B79F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8128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C108CDF3-8BB7-6841-AB30-9AC8FEBBC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765" y="254767"/>
            <a:ext cx="10515600" cy="966787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Bitcoin growing: Accounts in bitcoin</a:t>
            </a:r>
            <a:endParaRPr lang="en-GB" b="1" dirty="0">
              <a:solidFill>
                <a:srgbClr val="FF0000"/>
              </a:solidFill>
              <a:latin typeface="Arial" panose="020B0604020202020204" pitchFamily="34" charset="0"/>
              <a:ea typeface="Arial" charset="0"/>
              <a:cs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87515DE-69BA-BE43-B496-6944293D4215}"/>
              </a:ext>
            </a:extLst>
          </p:cNvPr>
          <p:cNvSpPr/>
          <p:nvPr/>
        </p:nvSpPr>
        <p:spPr>
          <a:xfrm>
            <a:off x="669709" y="1221554"/>
            <a:ext cx="1090269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Users can create accounts practically without cost and without association to previous accounts </a:t>
            </a:r>
            <a:endParaRPr lang="en-US" sz="28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 descr="number of users in bitcoin">
            <a:extLst>
              <a:ext uri="{FF2B5EF4-FFF2-40B4-BE49-F238E27FC236}">
                <a16:creationId xmlns:a16="http://schemas.microsoft.com/office/drawing/2014/main" id="{09105A46-BBEC-3140-A7FF-BF0F4550E5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6657" y="2245477"/>
            <a:ext cx="6908800" cy="4612523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31BBB3E-E053-AF46-A214-8EC4DA5C7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6697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C438019C-4FA6-B143-B780-4DEBD468CB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765" y="254767"/>
            <a:ext cx="10515600" cy="884485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Two important properties to remember</a:t>
            </a:r>
            <a:endParaRPr lang="en-GB" b="1" dirty="0">
              <a:solidFill>
                <a:srgbClr val="FF0000"/>
              </a:solidFill>
              <a:latin typeface="Arial" panose="020B0604020202020204" pitchFamily="34" charset="0"/>
              <a:ea typeface="Arial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B78EFA-3D3F-8342-9D72-72F4AE6E4D1E}"/>
              </a:ext>
            </a:extLst>
          </p:cNvPr>
          <p:cNvSpPr txBox="1"/>
          <p:nvPr/>
        </p:nvSpPr>
        <p:spPr>
          <a:xfrm>
            <a:off x="1154243" y="2038661"/>
            <a:ext cx="8215711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Tamper resistant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Cryptographic protocols (Hashed block chain)</a:t>
            </a:r>
          </a:p>
          <a:p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No double spending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Distributed consensus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55658EE-D90C-E24C-B0D6-FC4D2DB57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6589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BC1291F-E844-034A-BB33-8B60553475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765" y="254767"/>
            <a:ext cx="10515600" cy="884485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Hash</a:t>
            </a:r>
            <a:endParaRPr lang="en-GB" b="1" dirty="0">
              <a:solidFill>
                <a:srgbClr val="FF0000"/>
              </a:solidFill>
              <a:latin typeface="Arial" panose="020B0604020202020204" pitchFamily="34" charset="0"/>
              <a:ea typeface="Arial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A143757-E9E3-7341-82CC-9AADD74975F5}"/>
              </a:ext>
            </a:extLst>
          </p:cNvPr>
          <p:cNvSpPr txBox="1"/>
          <p:nvPr/>
        </p:nvSpPr>
        <p:spPr>
          <a:xfrm>
            <a:off x="867905" y="1815800"/>
            <a:ext cx="912850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Hash function: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takes any string as input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fixed-size output (we’ll use 256 bits)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efficiently computable</a:t>
            </a:r>
          </a:p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Security properties: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collision-resistant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hiding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puzzle-friendly</a:t>
            </a:r>
          </a:p>
          <a:p>
            <a:endParaRPr lang="en-US" sz="2800" dirty="0"/>
          </a:p>
        </p:txBody>
      </p:sp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1BF2B223-804E-1C44-857F-64487A9883EF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E5BF5F9-4D9A-9543-85E8-59158CD2B6EB}" type="slidenum">
              <a:rPr lang="en-US" sz="1400" smtClean="0">
                <a:solidFill>
                  <a:schemeClr val="bg1">
                    <a:lumMod val="85000"/>
                  </a:schemeClr>
                </a:solidFill>
              </a:rPr>
              <a:pPr algn="r"/>
              <a:t>22</a:t>
            </a:fld>
            <a:endParaRPr 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53456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2AFBA-6D83-F943-87CF-4800100AD2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" dirty="0"/>
              <a:t>Hash property 1: Collision-resistant</a:t>
            </a:r>
            <a:endParaRPr lang="en-US" dirty="0"/>
          </a:p>
        </p:txBody>
      </p:sp>
      <p:sp>
        <p:nvSpPr>
          <p:cNvPr id="4" name="Google Shape;52;p12">
            <a:extLst>
              <a:ext uri="{FF2B5EF4-FFF2-40B4-BE49-F238E27FC236}">
                <a16:creationId xmlns:a16="http://schemas.microsoft.com/office/drawing/2014/main" id="{89F96D57-4035-1F4E-B6A2-D3E7236FE73D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609585" lvl="0" indent="-558786" algn="l" defTabSz="914400" rtl="0" eaLnBrk="1" latinLnBrk="0" hangingPunct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3000"/>
              <a:buFont typeface="Arial"/>
              <a:buChar char="●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1219170" lvl="1" indent="-507987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○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828754" lvl="2" indent="-507987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■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2438339" lvl="3" indent="-457189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3047924" lvl="4" indent="-457189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○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657509" lvl="5" indent="-457189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67093" lvl="6" indent="-457189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678" lvl="7" indent="-457189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263" lvl="8" indent="-457189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/>
              <a:t>Difficult to find x and y such that</a:t>
            </a:r>
          </a:p>
          <a:p>
            <a:pPr indent="609585">
              <a:buFont typeface="Arial"/>
              <a:buNone/>
            </a:pPr>
            <a:r>
              <a:rPr lang="en-US"/>
              <a:t>x != y and H(x)=H(y)</a:t>
            </a:r>
            <a:endParaRPr lang="en-US" dirty="0"/>
          </a:p>
        </p:txBody>
      </p:sp>
      <p:sp>
        <p:nvSpPr>
          <p:cNvPr id="5" name="Google Shape;53;p12" descr="&quot;&quot;">
            <a:extLst>
              <a:ext uri="{FF2B5EF4-FFF2-40B4-BE49-F238E27FC236}">
                <a16:creationId xmlns:a16="http://schemas.microsoft.com/office/drawing/2014/main" id="{B51FF908-E1E9-ED46-8410-C4CD9B34790E}"/>
              </a:ext>
            </a:extLst>
          </p:cNvPr>
          <p:cNvSpPr/>
          <p:nvPr/>
        </p:nvSpPr>
        <p:spPr>
          <a:xfrm>
            <a:off x="1781916" y="3356439"/>
            <a:ext cx="398400" cy="418400"/>
          </a:xfrm>
          <a:prstGeom prst="ellipse">
            <a:avLst/>
          </a:prstGeom>
          <a:solidFill>
            <a:srgbClr val="4A86E8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" name="Google Shape;54;p12" descr="&quot;&quot;">
            <a:extLst>
              <a:ext uri="{FF2B5EF4-FFF2-40B4-BE49-F238E27FC236}">
                <a16:creationId xmlns:a16="http://schemas.microsoft.com/office/drawing/2014/main" id="{B4E600BF-49FA-D245-8700-D78AE09D5191}"/>
              </a:ext>
            </a:extLst>
          </p:cNvPr>
          <p:cNvSpPr/>
          <p:nvPr/>
        </p:nvSpPr>
        <p:spPr>
          <a:xfrm>
            <a:off x="1781916" y="4834639"/>
            <a:ext cx="398400" cy="418400"/>
          </a:xfrm>
          <a:prstGeom prst="ellipse">
            <a:avLst/>
          </a:prstGeom>
          <a:solidFill>
            <a:srgbClr val="4A86E8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7" name="Google Shape;55;p12">
            <a:extLst>
              <a:ext uri="{FF2B5EF4-FFF2-40B4-BE49-F238E27FC236}">
                <a16:creationId xmlns:a16="http://schemas.microsoft.com/office/drawing/2014/main" id="{5B8AF4D1-6883-3947-A969-F774E2029668}"/>
              </a:ext>
            </a:extLst>
          </p:cNvPr>
          <p:cNvSpPr txBox="1"/>
          <p:nvPr/>
        </p:nvSpPr>
        <p:spPr>
          <a:xfrm>
            <a:off x="1323716" y="3260839"/>
            <a:ext cx="5380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>
                <a:latin typeface="Trebuchet MS"/>
                <a:ea typeface="Trebuchet MS"/>
                <a:cs typeface="Trebuchet MS"/>
                <a:sym typeface="Trebuchet MS"/>
              </a:rPr>
              <a:t>x</a:t>
            </a:r>
            <a:endParaRPr sz="24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8" name="Google Shape;56;p12">
            <a:extLst>
              <a:ext uri="{FF2B5EF4-FFF2-40B4-BE49-F238E27FC236}">
                <a16:creationId xmlns:a16="http://schemas.microsoft.com/office/drawing/2014/main" id="{3602D4B7-CD67-7143-BB79-B79447D9E0E6}"/>
              </a:ext>
            </a:extLst>
          </p:cNvPr>
          <p:cNvSpPr txBox="1"/>
          <p:nvPr/>
        </p:nvSpPr>
        <p:spPr>
          <a:xfrm>
            <a:off x="1323716" y="4739039"/>
            <a:ext cx="5380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>
                <a:latin typeface="Trebuchet MS"/>
                <a:ea typeface="Trebuchet MS"/>
                <a:cs typeface="Trebuchet MS"/>
                <a:sym typeface="Trebuchet MS"/>
              </a:rPr>
              <a:t>y</a:t>
            </a:r>
            <a:endParaRPr sz="24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9" name="Google Shape;57;p12" descr="&quot;&quot;">
            <a:extLst>
              <a:ext uri="{FF2B5EF4-FFF2-40B4-BE49-F238E27FC236}">
                <a16:creationId xmlns:a16="http://schemas.microsoft.com/office/drawing/2014/main" id="{DAB52B51-233E-994A-A034-3B621D076C23}"/>
              </a:ext>
            </a:extLst>
          </p:cNvPr>
          <p:cNvSpPr/>
          <p:nvPr/>
        </p:nvSpPr>
        <p:spPr>
          <a:xfrm>
            <a:off x="6587016" y="4117439"/>
            <a:ext cx="398400" cy="418400"/>
          </a:xfrm>
          <a:prstGeom prst="ellipse">
            <a:avLst/>
          </a:prstGeom>
          <a:solidFill>
            <a:srgbClr val="0000FF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10" name="Google Shape;58;p12" descr="&quot;&quot;">
            <a:extLst>
              <a:ext uri="{FF2B5EF4-FFF2-40B4-BE49-F238E27FC236}">
                <a16:creationId xmlns:a16="http://schemas.microsoft.com/office/drawing/2014/main" id="{AAECE555-A971-1547-B326-590E08189EAF}"/>
              </a:ext>
            </a:extLst>
          </p:cNvPr>
          <p:cNvCxnSpPr>
            <a:stCxn id="5" idx="6"/>
            <a:endCxn id="9" idx="2"/>
          </p:cNvCxnSpPr>
          <p:nvPr/>
        </p:nvCxnSpPr>
        <p:spPr>
          <a:xfrm>
            <a:off x="2180316" y="3565639"/>
            <a:ext cx="4406800" cy="761200"/>
          </a:xfrm>
          <a:prstGeom prst="straightConnector1">
            <a:avLst/>
          </a:prstGeom>
          <a:noFill/>
          <a:ln w="38100" cap="flat" cmpd="sng">
            <a:solidFill>
              <a:srgbClr val="66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" name="Google Shape;59;p12" descr="&quot;&quot;">
            <a:extLst>
              <a:ext uri="{FF2B5EF4-FFF2-40B4-BE49-F238E27FC236}">
                <a16:creationId xmlns:a16="http://schemas.microsoft.com/office/drawing/2014/main" id="{880E1FAC-786F-C845-8F40-D21DE21AC3A1}"/>
              </a:ext>
            </a:extLst>
          </p:cNvPr>
          <p:cNvCxnSpPr>
            <a:stCxn id="6" idx="6"/>
            <a:endCxn id="9" idx="2"/>
          </p:cNvCxnSpPr>
          <p:nvPr/>
        </p:nvCxnSpPr>
        <p:spPr>
          <a:xfrm rot="10800000" flipH="1">
            <a:off x="2180316" y="4326639"/>
            <a:ext cx="4406800" cy="717200"/>
          </a:xfrm>
          <a:prstGeom prst="straightConnector1">
            <a:avLst/>
          </a:prstGeom>
          <a:noFill/>
          <a:ln w="38100" cap="flat" cmpd="sng">
            <a:solidFill>
              <a:srgbClr val="66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" name="Google Shape;60;p12">
            <a:extLst>
              <a:ext uri="{FF2B5EF4-FFF2-40B4-BE49-F238E27FC236}">
                <a16:creationId xmlns:a16="http://schemas.microsoft.com/office/drawing/2014/main" id="{52C7B99C-B95E-264B-A863-D9B257EC1C81}"/>
              </a:ext>
            </a:extLst>
          </p:cNvPr>
          <p:cNvSpPr txBox="1"/>
          <p:nvPr/>
        </p:nvSpPr>
        <p:spPr>
          <a:xfrm>
            <a:off x="6845983" y="4021839"/>
            <a:ext cx="18688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>
                <a:latin typeface="Trebuchet MS"/>
                <a:ea typeface="Trebuchet MS"/>
                <a:cs typeface="Trebuchet MS"/>
                <a:sym typeface="Trebuchet MS"/>
              </a:rPr>
              <a:t>H(x) = H(y)</a:t>
            </a:r>
            <a:endParaRPr sz="24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3" name="Slide Number Placeholder 1">
            <a:extLst>
              <a:ext uri="{FF2B5EF4-FFF2-40B4-BE49-F238E27FC236}">
                <a16:creationId xmlns:a16="http://schemas.microsoft.com/office/drawing/2014/main" id="{8545D988-7A55-8F4A-B31B-E7288DA7A804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E5BF5F9-4D9A-9543-85E8-59158CD2B6EB}" type="slidenum">
              <a:rPr lang="en-US" sz="1400" smtClean="0">
                <a:solidFill>
                  <a:schemeClr val="bg1">
                    <a:lumMod val="85000"/>
                  </a:schemeClr>
                </a:solidFill>
              </a:rPr>
              <a:pPr algn="r"/>
              <a:t>23</a:t>
            </a:fld>
            <a:endParaRPr 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39815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C946922-1497-0941-B324-E5A757ECED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Hash pointers</a:t>
            </a:r>
            <a:endParaRPr lang="en-US" dirty="0"/>
          </a:p>
        </p:txBody>
      </p:sp>
      <p:sp>
        <p:nvSpPr>
          <p:cNvPr id="186" name="Google Shape;186;p28" descr="&quot;&quot;"/>
          <p:cNvSpPr/>
          <p:nvPr/>
        </p:nvSpPr>
        <p:spPr>
          <a:xfrm>
            <a:off x="7514464" y="2361965"/>
            <a:ext cx="1745482" cy="1736446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3200">
                <a:latin typeface="Trebuchet MS"/>
                <a:ea typeface="Trebuchet MS"/>
                <a:cs typeface="Trebuchet MS"/>
                <a:sym typeface="Trebuchet MS"/>
              </a:rPr>
              <a:t>(data)</a:t>
            </a:r>
            <a:endParaRPr sz="32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87" name="Google Shape;187;p28"/>
          <p:cNvSpPr txBox="1"/>
          <p:nvPr/>
        </p:nvSpPr>
        <p:spPr>
          <a:xfrm>
            <a:off x="10182455" y="1937607"/>
            <a:ext cx="48768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6400" dirty="0">
                <a:latin typeface="Trebuchet MS"/>
                <a:ea typeface="Trebuchet MS"/>
                <a:cs typeface="Trebuchet MS"/>
                <a:sym typeface="Trebuchet MS"/>
              </a:rPr>
              <a:t>H(  )</a:t>
            </a:r>
            <a:endParaRPr sz="6400" dirty="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88" name="Google Shape;188;p28" descr="&quot;&quot;"/>
          <p:cNvSpPr/>
          <p:nvPr/>
        </p:nvSpPr>
        <p:spPr>
          <a:xfrm>
            <a:off x="8337436" y="1719731"/>
            <a:ext cx="3052297" cy="593869"/>
          </a:xfrm>
          <a:custGeom>
            <a:avLst/>
            <a:gdLst/>
            <a:ahLst/>
            <a:cxnLst/>
            <a:rect l="l" t="t" r="r" b="b"/>
            <a:pathLst>
              <a:path w="151548" h="35110" extrusionOk="0">
                <a:moveTo>
                  <a:pt x="151548" y="35110"/>
                </a:moveTo>
                <a:lnTo>
                  <a:pt x="151104" y="0"/>
                </a:lnTo>
                <a:lnTo>
                  <a:pt x="0" y="445"/>
                </a:lnTo>
                <a:lnTo>
                  <a:pt x="0" y="29332"/>
                </a:lnTo>
              </a:path>
            </a:pathLst>
          </a:custGeom>
          <a:noFill/>
          <a:ln w="76200" cap="flat" cmpd="sng">
            <a:solidFill>
              <a:srgbClr val="990000"/>
            </a:solidFill>
            <a:prstDash val="solid"/>
            <a:round/>
            <a:headEnd type="none" w="med" len="med"/>
            <a:tailEnd type="stealth" w="med" len="med"/>
          </a:ln>
        </p:spPr>
      </p:sp>
      <p:sp>
        <p:nvSpPr>
          <p:cNvPr id="189" name="Google Shape;189;p28" descr="&quot;&quot;"/>
          <p:cNvSpPr txBox="1"/>
          <p:nvPr/>
        </p:nvSpPr>
        <p:spPr>
          <a:xfrm>
            <a:off x="9863584" y="3381688"/>
            <a:ext cx="2255688" cy="1385183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>
                <a:latin typeface="Trebuchet MS"/>
                <a:ea typeface="Trebuchet MS"/>
                <a:cs typeface="Trebuchet MS"/>
                <a:sym typeface="Trebuchet MS"/>
              </a:rPr>
              <a:t>will draw hash pointers like this</a:t>
            </a:r>
            <a:endParaRPr sz="2400" dirty="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190" name="Google Shape;190;p28" descr="&quot;&quot;"/>
          <p:cNvCxnSpPr>
            <a:cxnSpLocks/>
          </p:cNvCxnSpPr>
          <p:nvPr/>
        </p:nvCxnSpPr>
        <p:spPr>
          <a:xfrm flipH="1" flipV="1">
            <a:off x="11407022" y="2974843"/>
            <a:ext cx="70448" cy="255345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49D9C31D-9490-5C42-91BB-D5089683A453}"/>
              </a:ext>
            </a:extLst>
          </p:cNvPr>
          <p:cNvSpPr/>
          <p:nvPr/>
        </p:nvSpPr>
        <p:spPr>
          <a:xfrm>
            <a:off x="577201" y="2016665"/>
            <a:ext cx="6663048" cy="40010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ts val="600"/>
              </a:spcBef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hash pointer is:</a:t>
            </a:r>
          </a:p>
          <a:p>
            <a:pPr lvl="0">
              <a:spcBef>
                <a:spcPts val="600"/>
              </a:spcBef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	* pointer to where some info is stored, and</a:t>
            </a:r>
          </a:p>
          <a:p>
            <a:pPr lvl="0">
              <a:spcBef>
                <a:spcPts val="600"/>
              </a:spcBef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	* (cryptographic) hash of the info</a:t>
            </a:r>
          </a:p>
          <a:p>
            <a:pPr lvl="0">
              <a:spcBef>
                <a:spcPts val="600"/>
              </a:spcBef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spcBef>
                <a:spcPts val="600"/>
              </a:spcBef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if we have a hash pointer, we can</a:t>
            </a:r>
          </a:p>
          <a:p>
            <a:pPr lvl="0">
              <a:spcBef>
                <a:spcPts val="600"/>
              </a:spcBef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	* ask to get the info back, and</a:t>
            </a:r>
          </a:p>
          <a:p>
            <a:pPr lvl="0">
              <a:spcBef>
                <a:spcPts val="600"/>
              </a:spcBef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	* verify that it hasn’t changed</a:t>
            </a:r>
          </a:p>
        </p:txBody>
      </p:sp>
      <p:pic>
        <p:nvPicPr>
          <p:cNvPr id="4" name="Picture 3" descr="&quot;&quot;">
            <a:extLst>
              <a:ext uri="{FF2B5EF4-FFF2-40B4-BE49-F238E27FC236}">
                <a16:creationId xmlns:a16="http://schemas.microsoft.com/office/drawing/2014/main" id="{65193AA2-E315-E14C-9FFB-873756AD0A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1313" y="4766871"/>
            <a:ext cx="3076059" cy="2029433"/>
          </a:xfrm>
          <a:prstGeom prst="rect">
            <a:avLst/>
          </a:prstGeom>
        </p:spPr>
      </p:pic>
      <p:sp>
        <p:nvSpPr>
          <p:cNvPr id="13" name="Slide Number Placeholder 1">
            <a:extLst>
              <a:ext uri="{FF2B5EF4-FFF2-40B4-BE49-F238E27FC236}">
                <a16:creationId xmlns:a16="http://schemas.microsoft.com/office/drawing/2014/main" id="{2B300F2A-A4AB-D346-81C6-5FC989E421FC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E5BF5F9-4D9A-9543-85E8-59158CD2B6EB}" type="slidenum">
              <a:rPr lang="en-US" sz="1400" smtClean="0">
                <a:solidFill>
                  <a:schemeClr val="bg1">
                    <a:lumMod val="85000"/>
                  </a:schemeClr>
                </a:solidFill>
              </a:rPr>
              <a:pPr algn="r"/>
              <a:t>24</a:t>
            </a:fld>
            <a:endParaRPr 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34923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94EF34-28BF-1745-9FB7-E21D26CB7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Blockchain of hash pointers</a:t>
            </a:r>
            <a:endParaRPr lang="en-US" dirty="0"/>
          </a:p>
        </p:txBody>
      </p:sp>
      <p:sp>
        <p:nvSpPr>
          <p:cNvPr id="200" name="Google Shape;200;p30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 algn="ctr">
              <a:buNone/>
            </a:pPr>
            <a:r>
              <a:rPr lang="en" dirty="0">
                <a:latin typeface="Arial" panose="020B0604020202020204" pitchFamily="34" charset="0"/>
                <a:cs typeface="Arial" panose="020B0604020202020204" pitchFamily="34" charset="0"/>
              </a:rPr>
              <a:t>linked list with hash pointers = “block chain”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5" name="Google Shape;215;p30"/>
          <p:cNvSpPr txBox="1">
            <a:spLocks noGrp="1"/>
          </p:cNvSpPr>
          <p:nvPr>
            <p:ph type="body" idx="4294967295"/>
          </p:nvPr>
        </p:nvSpPr>
        <p:spPr>
          <a:xfrm>
            <a:off x="0" y="6102350"/>
            <a:ext cx="5673725" cy="755650"/>
          </a:xfrm>
          <a:prstGeom prst="rect">
            <a:avLst/>
          </a:prstGeom>
          <a:solidFill>
            <a:srgbClr val="FFF2CC"/>
          </a:solidFill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 algn="ctr">
              <a:buNone/>
            </a:pPr>
            <a:r>
              <a:rPr lang="en" sz="3200" dirty="0">
                <a:latin typeface="Arial" panose="020B0604020202020204" pitchFamily="34" charset="0"/>
                <a:cs typeface="Arial" panose="020B0604020202020204" pitchFamily="34" charset="0"/>
              </a:rPr>
              <a:t>use case: tamper-evident log</a:t>
            </a:r>
            <a:endParaRPr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01" name="Google Shape;201;p30" descr="&quot;&quot;"/>
          <p:cNvGrpSpPr/>
          <p:nvPr/>
        </p:nvGrpSpPr>
        <p:grpSpPr>
          <a:xfrm>
            <a:off x="8058833" y="3026633"/>
            <a:ext cx="1792400" cy="2859200"/>
            <a:chOff x="5333050" y="2139900"/>
            <a:chExt cx="1344300" cy="2144400"/>
          </a:xfrm>
        </p:grpSpPr>
        <p:sp>
          <p:nvSpPr>
            <p:cNvPr id="202" name="Google Shape;202;p30"/>
            <p:cNvSpPr/>
            <p:nvPr/>
          </p:nvSpPr>
          <p:spPr>
            <a:xfrm>
              <a:off x="5333050" y="2462100"/>
              <a:ext cx="1344300" cy="1822200"/>
            </a:xfrm>
            <a:prstGeom prst="rect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" sz="3200">
                  <a:latin typeface="Trebuchet MS"/>
                  <a:ea typeface="Trebuchet MS"/>
                  <a:cs typeface="Trebuchet MS"/>
                  <a:sym typeface="Trebuchet MS"/>
                </a:rPr>
                <a:t>data</a:t>
              </a:r>
              <a:endParaRPr sz="3200"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03" name="Google Shape;203;p30"/>
            <p:cNvSpPr/>
            <p:nvPr/>
          </p:nvSpPr>
          <p:spPr>
            <a:xfrm>
              <a:off x="5333050" y="2139900"/>
              <a:ext cx="1344300" cy="322200"/>
            </a:xfrm>
            <a:prstGeom prst="rect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" sz="2400">
                  <a:latin typeface="Trebuchet MS"/>
                  <a:ea typeface="Trebuchet MS"/>
                  <a:cs typeface="Trebuchet MS"/>
                  <a:sym typeface="Trebuchet MS"/>
                </a:rPr>
                <a:t>prev: H(  )</a:t>
              </a:r>
              <a:endParaRPr sz="2400"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204" name="Google Shape;204;p30" descr="&quot;&quot;"/>
          <p:cNvGrpSpPr/>
          <p:nvPr/>
        </p:nvGrpSpPr>
        <p:grpSpPr>
          <a:xfrm>
            <a:off x="4914033" y="3026633"/>
            <a:ext cx="1792400" cy="2859200"/>
            <a:chOff x="5333050" y="2139900"/>
            <a:chExt cx="1344300" cy="2144400"/>
          </a:xfrm>
        </p:grpSpPr>
        <p:sp>
          <p:nvSpPr>
            <p:cNvPr id="205" name="Google Shape;205;p30"/>
            <p:cNvSpPr/>
            <p:nvPr/>
          </p:nvSpPr>
          <p:spPr>
            <a:xfrm>
              <a:off x="5333050" y="2462100"/>
              <a:ext cx="1344300" cy="1822200"/>
            </a:xfrm>
            <a:prstGeom prst="rect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" sz="3200">
                  <a:latin typeface="Trebuchet MS"/>
                  <a:ea typeface="Trebuchet MS"/>
                  <a:cs typeface="Trebuchet MS"/>
                  <a:sym typeface="Trebuchet MS"/>
                </a:rPr>
                <a:t>data</a:t>
              </a:r>
              <a:endParaRPr sz="3200"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06" name="Google Shape;206;p30"/>
            <p:cNvSpPr/>
            <p:nvPr/>
          </p:nvSpPr>
          <p:spPr>
            <a:xfrm>
              <a:off x="5333050" y="2139900"/>
              <a:ext cx="1344300" cy="322200"/>
            </a:xfrm>
            <a:prstGeom prst="rect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" sz="2400">
                  <a:latin typeface="Trebuchet MS"/>
                  <a:ea typeface="Trebuchet MS"/>
                  <a:cs typeface="Trebuchet MS"/>
                  <a:sym typeface="Trebuchet MS"/>
                </a:rPr>
                <a:t>prev: H(  )</a:t>
              </a:r>
              <a:endParaRPr sz="2400"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sp>
        <p:nvSpPr>
          <p:cNvPr id="207" name="Google Shape;207;p30" descr="&quot;&quot;"/>
          <p:cNvSpPr/>
          <p:nvPr/>
        </p:nvSpPr>
        <p:spPr>
          <a:xfrm>
            <a:off x="6706433" y="2700701"/>
            <a:ext cx="2755400" cy="1851767"/>
          </a:xfrm>
          <a:custGeom>
            <a:avLst/>
            <a:gdLst/>
            <a:ahLst/>
            <a:cxnLst/>
            <a:rect l="l" t="t" r="r" b="b"/>
            <a:pathLst>
              <a:path w="82662" h="55553" extrusionOk="0">
                <a:moveTo>
                  <a:pt x="82662" y="16888"/>
                </a:moveTo>
                <a:lnTo>
                  <a:pt x="82662" y="445"/>
                </a:lnTo>
                <a:lnTo>
                  <a:pt x="19554" y="0"/>
                </a:lnTo>
                <a:lnTo>
                  <a:pt x="19999" y="55553"/>
                </a:lnTo>
                <a:lnTo>
                  <a:pt x="0" y="55109"/>
                </a:lnTo>
              </a:path>
            </a:pathLst>
          </a:custGeom>
          <a:noFill/>
          <a:ln w="38100" cap="flat" cmpd="sng">
            <a:solidFill>
              <a:srgbClr val="990000"/>
            </a:solidFill>
            <a:prstDash val="solid"/>
            <a:round/>
            <a:headEnd type="none" w="med" len="med"/>
            <a:tailEnd type="stealth" w="med" len="med"/>
          </a:ln>
        </p:spPr>
      </p:sp>
      <p:sp>
        <p:nvSpPr>
          <p:cNvPr id="208" name="Google Shape;208;p30" descr="&quot;&quot;"/>
          <p:cNvSpPr/>
          <p:nvPr/>
        </p:nvSpPr>
        <p:spPr>
          <a:xfrm>
            <a:off x="3566000" y="2700701"/>
            <a:ext cx="2755400" cy="1851767"/>
          </a:xfrm>
          <a:custGeom>
            <a:avLst/>
            <a:gdLst/>
            <a:ahLst/>
            <a:cxnLst/>
            <a:rect l="l" t="t" r="r" b="b"/>
            <a:pathLst>
              <a:path w="82662" h="55553" extrusionOk="0">
                <a:moveTo>
                  <a:pt x="82662" y="16888"/>
                </a:moveTo>
                <a:lnTo>
                  <a:pt x="82662" y="445"/>
                </a:lnTo>
                <a:lnTo>
                  <a:pt x="19554" y="0"/>
                </a:lnTo>
                <a:lnTo>
                  <a:pt x="19999" y="55553"/>
                </a:lnTo>
                <a:lnTo>
                  <a:pt x="0" y="55109"/>
                </a:lnTo>
              </a:path>
            </a:pathLst>
          </a:custGeom>
          <a:noFill/>
          <a:ln w="38100" cap="flat" cmpd="sng">
            <a:solidFill>
              <a:srgbClr val="990000"/>
            </a:solidFill>
            <a:prstDash val="solid"/>
            <a:round/>
            <a:headEnd type="none" w="med" len="med"/>
            <a:tailEnd type="stealth" w="med" len="med"/>
          </a:ln>
        </p:spPr>
      </p:sp>
      <p:grpSp>
        <p:nvGrpSpPr>
          <p:cNvPr id="209" name="Google Shape;209;p30" descr="&quot;&quot;"/>
          <p:cNvGrpSpPr/>
          <p:nvPr/>
        </p:nvGrpSpPr>
        <p:grpSpPr>
          <a:xfrm>
            <a:off x="1769233" y="3026633"/>
            <a:ext cx="1792400" cy="2859200"/>
            <a:chOff x="5333050" y="2139900"/>
            <a:chExt cx="1344300" cy="2144400"/>
          </a:xfrm>
        </p:grpSpPr>
        <p:sp>
          <p:nvSpPr>
            <p:cNvPr id="210" name="Google Shape;210;p30"/>
            <p:cNvSpPr/>
            <p:nvPr/>
          </p:nvSpPr>
          <p:spPr>
            <a:xfrm>
              <a:off x="5333050" y="2462100"/>
              <a:ext cx="1344300" cy="1822200"/>
            </a:xfrm>
            <a:prstGeom prst="rect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" sz="3200">
                  <a:latin typeface="Trebuchet MS"/>
                  <a:ea typeface="Trebuchet MS"/>
                  <a:cs typeface="Trebuchet MS"/>
                  <a:sym typeface="Trebuchet MS"/>
                </a:rPr>
                <a:t>data</a:t>
              </a:r>
              <a:endParaRPr sz="3200"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11" name="Google Shape;211;p30"/>
            <p:cNvSpPr/>
            <p:nvPr/>
          </p:nvSpPr>
          <p:spPr>
            <a:xfrm>
              <a:off x="5333050" y="2139900"/>
              <a:ext cx="1344300" cy="322200"/>
            </a:xfrm>
            <a:prstGeom prst="rect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" sz="2400">
                  <a:latin typeface="Trebuchet MS"/>
                  <a:ea typeface="Trebuchet MS"/>
                  <a:cs typeface="Trebuchet MS"/>
                  <a:sym typeface="Trebuchet MS"/>
                </a:rPr>
                <a:t>prev: H(  )</a:t>
              </a:r>
              <a:endParaRPr sz="2400"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sp>
        <p:nvSpPr>
          <p:cNvPr id="212" name="Google Shape;212;p30" descr="&quot;&quot;"/>
          <p:cNvSpPr/>
          <p:nvPr/>
        </p:nvSpPr>
        <p:spPr>
          <a:xfrm>
            <a:off x="425567" y="2700701"/>
            <a:ext cx="2755400" cy="1851767"/>
          </a:xfrm>
          <a:custGeom>
            <a:avLst/>
            <a:gdLst/>
            <a:ahLst/>
            <a:cxnLst/>
            <a:rect l="l" t="t" r="r" b="b"/>
            <a:pathLst>
              <a:path w="82662" h="55553" extrusionOk="0">
                <a:moveTo>
                  <a:pt x="82662" y="16888"/>
                </a:moveTo>
                <a:lnTo>
                  <a:pt x="82662" y="445"/>
                </a:lnTo>
                <a:lnTo>
                  <a:pt x="19554" y="0"/>
                </a:lnTo>
                <a:lnTo>
                  <a:pt x="19999" y="55553"/>
                </a:lnTo>
                <a:lnTo>
                  <a:pt x="0" y="55109"/>
                </a:lnTo>
              </a:path>
            </a:pathLst>
          </a:custGeom>
          <a:noFill/>
          <a:ln w="38100" cap="flat" cmpd="sng">
            <a:solidFill>
              <a:srgbClr val="990000"/>
            </a:solidFill>
            <a:prstDash val="solid"/>
            <a:round/>
            <a:headEnd type="none" w="med" len="med"/>
            <a:tailEnd type="stealth" w="med" len="med"/>
          </a:ln>
        </p:spPr>
      </p:sp>
      <p:sp>
        <p:nvSpPr>
          <p:cNvPr id="213" name="Google Shape;213;p30" descr="&quot;&quot;"/>
          <p:cNvSpPr txBox="1"/>
          <p:nvPr/>
        </p:nvSpPr>
        <p:spPr>
          <a:xfrm>
            <a:off x="9461833" y="1147367"/>
            <a:ext cx="18856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800">
                <a:latin typeface="Trebuchet MS"/>
                <a:ea typeface="Trebuchet MS"/>
                <a:cs typeface="Trebuchet MS"/>
                <a:sym typeface="Trebuchet MS"/>
              </a:rPr>
              <a:t>H(  )</a:t>
            </a:r>
            <a:endParaRPr sz="48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14" name="Google Shape;214;p30" descr="&quot;&quot;"/>
          <p:cNvSpPr/>
          <p:nvPr/>
        </p:nvSpPr>
        <p:spPr>
          <a:xfrm>
            <a:off x="9851367" y="1710300"/>
            <a:ext cx="592567" cy="2903533"/>
          </a:xfrm>
          <a:custGeom>
            <a:avLst/>
            <a:gdLst/>
            <a:ahLst/>
            <a:cxnLst/>
            <a:rect l="l" t="t" r="r" b="b"/>
            <a:pathLst>
              <a:path w="17777" h="87106" extrusionOk="0">
                <a:moveTo>
                  <a:pt x="16888" y="0"/>
                </a:moveTo>
                <a:lnTo>
                  <a:pt x="17777" y="87106"/>
                </a:lnTo>
                <a:lnTo>
                  <a:pt x="0" y="87106"/>
                </a:lnTo>
              </a:path>
            </a:pathLst>
          </a:custGeom>
          <a:noFill/>
          <a:ln w="38100" cap="flat" cmpd="sng">
            <a:solidFill>
              <a:srgbClr val="990000"/>
            </a:solidFill>
            <a:prstDash val="solid"/>
            <a:round/>
            <a:headEnd type="none" w="med" len="med"/>
            <a:tailEnd type="stealth" w="med" len="med"/>
          </a:ln>
        </p:spPr>
      </p:sp>
      <p:sp>
        <p:nvSpPr>
          <p:cNvPr id="20" name="Slide Number Placeholder 1">
            <a:extLst>
              <a:ext uri="{FF2B5EF4-FFF2-40B4-BE49-F238E27FC236}">
                <a16:creationId xmlns:a16="http://schemas.microsoft.com/office/drawing/2014/main" id="{E366086C-FF23-F644-9A45-72E18693F06F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E5BF5F9-4D9A-9543-85E8-59158CD2B6EB}" type="slidenum">
              <a:rPr lang="en-US" sz="1400" smtClean="0">
                <a:solidFill>
                  <a:schemeClr val="bg1">
                    <a:lumMod val="85000"/>
                  </a:schemeClr>
                </a:solidFill>
              </a:rPr>
              <a:pPr algn="r"/>
              <a:t>25</a:t>
            </a:fld>
            <a:endParaRPr 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41942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0D63164-3C2D-BE4F-9081-5EC8F8F4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Detecting tampering</a:t>
            </a:r>
          </a:p>
        </p:txBody>
      </p:sp>
      <p:grpSp>
        <p:nvGrpSpPr>
          <p:cNvPr id="221" name="Google Shape;221;p31" descr="&quot;&quot;"/>
          <p:cNvGrpSpPr/>
          <p:nvPr/>
        </p:nvGrpSpPr>
        <p:grpSpPr>
          <a:xfrm>
            <a:off x="8088814" y="2406600"/>
            <a:ext cx="1792400" cy="2859200"/>
            <a:chOff x="5333050" y="2139900"/>
            <a:chExt cx="1344300" cy="2144400"/>
          </a:xfrm>
        </p:grpSpPr>
        <p:sp>
          <p:nvSpPr>
            <p:cNvPr id="222" name="Google Shape;222;p31"/>
            <p:cNvSpPr/>
            <p:nvPr/>
          </p:nvSpPr>
          <p:spPr>
            <a:xfrm>
              <a:off x="5333050" y="2462100"/>
              <a:ext cx="1344300" cy="1822200"/>
            </a:xfrm>
            <a:prstGeom prst="rect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" sz="3200">
                  <a:latin typeface="Trebuchet MS"/>
                  <a:ea typeface="Trebuchet MS"/>
                  <a:cs typeface="Trebuchet MS"/>
                  <a:sym typeface="Trebuchet MS"/>
                </a:rPr>
                <a:t>data</a:t>
              </a:r>
              <a:endParaRPr sz="3200"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23" name="Google Shape;223;p31"/>
            <p:cNvSpPr/>
            <p:nvPr/>
          </p:nvSpPr>
          <p:spPr>
            <a:xfrm>
              <a:off x="5333050" y="2139900"/>
              <a:ext cx="1344300" cy="322200"/>
            </a:xfrm>
            <a:prstGeom prst="rect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" sz="2400">
                  <a:latin typeface="Trebuchet MS"/>
                  <a:ea typeface="Trebuchet MS"/>
                  <a:cs typeface="Trebuchet MS"/>
                  <a:sym typeface="Trebuchet MS"/>
                </a:rPr>
                <a:t>prev: H(  )</a:t>
              </a:r>
              <a:endParaRPr sz="2400"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224" name="Google Shape;224;p31" descr="&quot;&quot;"/>
          <p:cNvGrpSpPr/>
          <p:nvPr/>
        </p:nvGrpSpPr>
        <p:grpSpPr>
          <a:xfrm>
            <a:off x="4944014" y="2406600"/>
            <a:ext cx="1792400" cy="2859200"/>
            <a:chOff x="5333050" y="2139900"/>
            <a:chExt cx="1344300" cy="2144400"/>
          </a:xfrm>
        </p:grpSpPr>
        <p:sp>
          <p:nvSpPr>
            <p:cNvPr id="225" name="Google Shape;225;p31"/>
            <p:cNvSpPr/>
            <p:nvPr/>
          </p:nvSpPr>
          <p:spPr>
            <a:xfrm>
              <a:off x="5333050" y="2462100"/>
              <a:ext cx="1344300" cy="1822200"/>
            </a:xfrm>
            <a:prstGeom prst="rect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" sz="3200">
                  <a:latin typeface="Trebuchet MS"/>
                  <a:ea typeface="Trebuchet MS"/>
                  <a:cs typeface="Trebuchet MS"/>
                  <a:sym typeface="Trebuchet MS"/>
                </a:rPr>
                <a:t>data</a:t>
              </a:r>
              <a:endParaRPr sz="3200"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26" name="Google Shape;226;p31"/>
            <p:cNvSpPr/>
            <p:nvPr/>
          </p:nvSpPr>
          <p:spPr>
            <a:xfrm>
              <a:off x="5333050" y="2139900"/>
              <a:ext cx="1344300" cy="322200"/>
            </a:xfrm>
            <a:prstGeom prst="rect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" sz="2400">
                  <a:latin typeface="Trebuchet MS"/>
                  <a:ea typeface="Trebuchet MS"/>
                  <a:cs typeface="Trebuchet MS"/>
                  <a:sym typeface="Trebuchet MS"/>
                </a:rPr>
                <a:t>prev: H(  )</a:t>
              </a:r>
              <a:endParaRPr sz="2400"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sp>
        <p:nvSpPr>
          <p:cNvPr id="227" name="Google Shape;227;p31" descr="&quot;&quot;"/>
          <p:cNvSpPr/>
          <p:nvPr/>
        </p:nvSpPr>
        <p:spPr>
          <a:xfrm>
            <a:off x="6736414" y="2080668"/>
            <a:ext cx="2755400" cy="1851767"/>
          </a:xfrm>
          <a:custGeom>
            <a:avLst/>
            <a:gdLst/>
            <a:ahLst/>
            <a:cxnLst/>
            <a:rect l="l" t="t" r="r" b="b"/>
            <a:pathLst>
              <a:path w="82662" h="55553" extrusionOk="0">
                <a:moveTo>
                  <a:pt x="82662" y="16888"/>
                </a:moveTo>
                <a:lnTo>
                  <a:pt x="82662" y="445"/>
                </a:lnTo>
                <a:lnTo>
                  <a:pt x="19554" y="0"/>
                </a:lnTo>
                <a:lnTo>
                  <a:pt x="19999" y="55553"/>
                </a:lnTo>
                <a:lnTo>
                  <a:pt x="0" y="55109"/>
                </a:lnTo>
              </a:path>
            </a:pathLst>
          </a:custGeom>
          <a:noFill/>
          <a:ln w="38100" cap="flat" cmpd="sng">
            <a:solidFill>
              <a:srgbClr val="990000"/>
            </a:solidFill>
            <a:prstDash val="solid"/>
            <a:round/>
            <a:headEnd type="none" w="med" len="med"/>
            <a:tailEnd type="stealth" w="med" len="med"/>
          </a:ln>
        </p:spPr>
      </p:sp>
      <p:sp>
        <p:nvSpPr>
          <p:cNvPr id="228" name="Google Shape;228;p31" descr="&quot;&quot;"/>
          <p:cNvSpPr/>
          <p:nvPr/>
        </p:nvSpPr>
        <p:spPr>
          <a:xfrm>
            <a:off x="3595981" y="2080668"/>
            <a:ext cx="2755400" cy="1851767"/>
          </a:xfrm>
          <a:custGeom>
            <a:avLst/>
            <a:gdLst/>
            <a:ahLst/>
            <a:cxnLst/>
            <a:rect l="l" t="t" r="r" b="b"/>
            <a:pathLst>
              <a:path w="82662" h="55553" extrusionOk="0">
                <a:moveTo>
                  <a:pt x="82662" y="16888"/>
                </a:moveTo>
                <a:lnTo>
                  <a:pt x="82662" y="445"/>
                </a:lnTo>
                <a:lnTo>
                  <a:pt x="19554" y="0"/>
                </a:lnTo>
                <a:lnTo>
                  <a:pt x="19999" y="55553"/>
                </a:lnTo>
                <a:lnTo>
                  <a:pt x="0" y="55109"/>
                </a:lnTo>
              </a:path>
            </a:pathLst>
          </a:custGeom>
          <a:noFill/>
          <a:ln w="38100" cap="flat" cmpd="sng">
            <a:solidFill>
              <a:srgbClr val="990000"/>
            </a:solidFill>
            <a:prstDash val="solid"/>
            <a:round/>
            <a:headEnd type="none" w="med" len="med"/>
            <a:tailEnd type="stealth" w="med" len="med"/>
          </a:ln>
        </p:spPr>
      </p:sp>
      <p:grpSp>
        <p:nvGrpSpPr>
          <p:cNvPr id="229" name="Google Shape;229;p31" descr="&quot;&quot;"/>
          <p:cNvGrpSpPr/>
          <p:nvPr/>
        </p:nvGrpSpPr>
        <p:grpSpPr>
          <a:xfrm>
            <a:off x="1799214" y="2406600"/>
            <a:ext cx="1792400" cy="2859200"/>
            <a:chOff x="5333050" y="2139900"/>
            <a:chExt cx="1344300" cy="2144400"/>
          </a:xfrm>
        </p:grpSpPr>
        <p:sp>
          <p:nvSpPr>
            <p:cNvPr id="230" name="Google Shape;230;p31"/>
            <p:cNvSpPr/>
            <p:nvPr/>
          </p:nvSpPr>
          <p:spPr>
            <a:xfrm>
              <a:off x="5333050" y="2462100"/>
              <a:ext cx="1344300" cy="1822200"/>
            </a:xfrm>
            <a:prstGeom prst="rect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" sz="3200">
                  <a:latin typeface="Trebuchet MS"/>
                  <a:ea typeface="Trebuchet MS"/>
                  <a:cs typeface="Trebuchet MS"/>
                  <a:sym typeface="Trebuchet MS"/>
                </a:rPr>
                <a:t>data</a:t>
              </a:r>
              <a:endParaRPr sz="3200"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31" name="Google Shape;231;p31"/>
            <p:cNvSpPr/>
            <p:nvPr/>
          </p:nvSpPr>
          <p:spPr>
            <a:xfrm>
              <a:off x="5333050" y="2139900"/>
              <a:ext cx="1344300" cy="322200"/>
            </a:xfrm>
            <a:prstGeom prst="rect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" sz="2400">
                  <a:latin typeface="Trebuchet MS"/>
                  <a:ea typeface="Trebuchet MS"/>
                  <a:cs typeface="Trebuchet MS"/>
                  <a:sym typeface="Trebuchet MS"/>
                </a:rPr>
                <a:t>prev: H(  )</a:t>
              </a:r>
              <a:endParaRPr sz="2400"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sp>
        <p:nvSpPr>
          <p:cNvPr id="232" name="Google Shape;232;p31" descr="&quot;&quot;"/>
          <p:cNvSpPr/>
          <p:nvPr/>
        </p:nvSpPr>
        <p:spPr>
          <a:xfrm>
            <a:off x="455548" y="2080668"/>
            <a:ext cx="2755400" cy="1851767"/>
          </a:xfrm>
          <a:custGeom>
            <a:avLst/>
            <a:gdLst/>
            <a:ahLst/>
            <a:cxnLst/>
            <a:rect l="l" t="t" r="r" b="b"/>
            <a:pathLst>
              <a:path w="82662" h="55553" extrusionOk="0">
                <a:moveTo>
                  <a:pt x="82662" y="16888"/>
                </a:moveTo>
                <a:lnTo>
                  <a:pt x="82662" y="445"/>
                </a:lnTo>
                <a:lnTo>
                  <a:pt x="19554" y="0"/>
                </a:lnTo>
                <a:lnTo>
                  <a:pt x="19999" y="55553"/>
                </a:lnTo>
                <a:lnTo>
                  <a:pt x="0" y="55109"/>
                </a:lnTo>
              </a:path>
            </a:pathLst>
          </a:custGeom>
          <a:noFill/>
          <a:ln w="38100" cap="flat" cmpd="sng">
            <a:solidFill>
              <a:srgbClr val="990000"/>
            </a:solidFill>
            <a:prstDash val="solid"/>
            <a:round/>
            <a:headEnd type="none" w="med" len="med"/>
            <a:tailEnd type="stealth" w="med" len="med"/>
          </a:ln>
        </p:spPr>
      </p:sp>
      <p:sp>
        <p:nvSpPr>
          <p:cNvPr id="233" name="Google Shape;233;p31" descr="&quot;&quot;"/>
          <p:cNvSpPr txBox="1"/>
          <p:nvPr/>
        </p:nvSpPr>
        <p:spPr>
          <a:xfrm>
            <a:off x="9491814" y="452243"/>
            <a:ext cx="18856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800" dirty="0">
                <a:latin typeface="Trebuchet MS"/>
                <a:ea typeface="Trebuchet MS"/>
                <a:cs typeface="Trebuchet MS"/>
                <a:sym typeface="Trebuchet MS"/>
              </a:rPr>
              <a:t>H(  )</a:t>
            </a:r>
            <a:endParaRPr sz="4800" dirty="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34" name="Google Shape;234;p31" descr="&quot;&quot;"/>
          <p:cNvSpPr/>
          <p:nvPr/>
        </p:nvSpPr>
        <p:spPr>
          <a:xfrm>
            <a:off x="9881348" y="1090267"/>
            <a:ext cx="592567" cy="2903533"/>
          </a:xfrm>
          <a:custGeom>
            <a:avLst/>
            <a:gdLst/>
            <a:ahLst/>
            <a:cxnLst/>
            <a:rect l="l" t="t" r="r" b="b"/>
            <a:pathLst>
              <a:path w="17777" h="87106" extrusionOk="0">
                <a:moveTo>
                  <a:pt x="16888" y="0"/>
                </a:moveTo>
                <a:lnTo>
                  <a:pt x="17777" y="87106"/>
                </a:lnTo>
                <a:lnTo>
                  <a:pt x="0" y="87106"/>
                </a:lnTo>
              </a:path>
            </a:pathLst>
          </a:custGeom>
          <a:noFill/>
          <a:ln w="38100" cap="flat" cmpd="sng">
            <a:solidFill>
              <a:srgbClr val="990000"/>
            </a:solidFill>
            <a:prstDash val="solid"/>
            <a:round/>
            <a:headEnd type="none" w="med" len="med"/>
            <a:tailEnd type="stealth" w="med" len="med"/>
          </a:ln>
        </p:spPr>
      </p:sp>
      <p:sp>
        <p:nvSpPr>
          <p:cNvPr id="235" name="Google Shape;235;p31"/>
          <p:cNvSpPr txBox="1">
            <a:spLocks noGrp="1"/>
          </p:cNvSpPr>
          <p:nvPr>
            <p:ph idx="1"/>
          </p:nvPr>
        </p:nvSpPr>
        <p:spPr>
          <a:xfrm>
            <a:off x="286132" y="5968110"/>
            <a:ext cx="6672607" cy="704797"/>
          </a:xfrm>
          <a:prstGeom prst="rect">
            <a:avLst/>
          </a:prstGeom>
          <a:solidFill>
            <a:srgbClr val="FFF2CC"/>
          </a:solidFill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 algn="ctr">
              <a:buNone/>
            </a:pPr>
            <a:r>
              <a:rPr lang="en" sz="3200" dirty="0">
                <a:latin typeface="Arial" panose="020B0604020202020204" pitchFamily="34" charset="0"/>
                <a:cs typeface="Arial" panose="020B0604020202020204" pitchFamily="34" charset="0"/>
              </a:rPr>
              <a:t>use case: tamper-evident log</a:t>
            </a:r>
            <a:endParaRPr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6" name="Google Shape;236;p31" descr="&quot;&quot;"/>
          <p:cNvSpPr/>
          <p:nvPr/>
        </p:nvSpPr>
        <p:spPr>
          <a:xfrm>
            <a:off x="2241281" y="3694967"/>
            <a:ext cx="592560" cy="918432"/>
          </a:xfrm>
          <a:prstGeom prst="lightningBolt">
            <a:avLst/>
          </a:prstGeom>
          <a:solidFill>
            <a:srgbClr val="FFFF00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37" name="Google Shape;237;p31" descr="&quot;&quot;"/>
          <p:cNvSpPr/>
          <p:nvPr/>
        </p:nvSpPr>
        <p:spPr>
          <a:xfrm>
            <a:off x="5543932" y="2349751"/>
            <a:ext cx="592560" cy="918432"/>
          </a:xfrm>
          <a:prstGeom prst="lightningBolt">
            <a:avLst/>
          </a:prstGeom>
          <a:solidFill>
            <a:srgbClr val="FFFF00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38" name="Google Shape;238;p31" descr="&quot;&quot;"/>
          <p:cNvSpPr/>
          <p:nvPr/>
        </p:nvSpPr>
        <p:spPr>
          <a:xfrm>
            <a:off x="8688732" y="2349751"/>
            <a:ext cx="592560" cy="918432"/>
          </a:xfrm>
          <a:prstGeom prst="lightningBolt">
            <a:avLst/>
          </a:prstGeom>
          <a:solidFill>
            <a:srgbClr val="FFFF00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3" name="Slide Number Placeholder 1">
            <a:extLst>
              <a:ext uri="{FF2B5EF4-FFF2-40B4-BE49-F238E27FC236}">
                <a16:creationId xmlns:a16="http://schemas.microsoft.com/office/drawing/2014/main" id="{C2509280-9711-BB44-9978-799893AB8E62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E5BF5F9-4D9A-9543-85E8-59158CD2B6EB}" type="slidenum">
              <a:rPr lang="en-US" sz="1400" smtClean="0">
                <a:solidFill>
                  <a:schemeClr val="bg1">
                    <a:lumMod val="85000"/>
                  </a:schemeClr>
                </a:solidFill>
              </a:rPr>
              <a:pPr algn="r"/>
              <a:t>26</a:t>
            </a:fld>
            <a:endParaRPr 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9853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C9717C-1F29-864E-AB6F-4D3C21A58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blocks get added?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1CB6CB-7384-174B-9972-E13829D90A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111984"/>
            <a:ext cx="10515600" cy="933073"/>
          </a:xfrm>
        </p:spPr>
        <p:txBody>
          <a:bodyPr/>
          <a:lstStyle/>
          <a:p>
            <a:r>
              <a:rPr lang="en-US" dirty="0">
                <a:hlinkClick r:id="rId2"/>
              </a:rPr>
              <a:t>https://youtu.be/bBC-nXj3Ng4?t=609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C4E8A9-9F92-4347-98E4-32BA6CCAA8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497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61328EC-827A-FF4B-A5CB-32E9EE7F7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>
                <a:ea typeface="Trebuchet MS"/>
                <a:sym typeface="Trebuchet MS"/>
              </a:rPr>
              <a:t>What can a malicious node do?</a:t>
            </a:r>
            <a:endParaRPr lang="en-US" dirty="0"/>
          </a:p>
        </p:txBody>
      </p:sp>
      <p:grpSp>
        <p:nvGrpSpPr>
          <p:cNvPr id="234" name="Google Shape;234;p34" descr="&quot;&quot;"/>
          <p:cNvGrpSpPr/>
          <p:nvPr/>
        </p:nvGrpSpPr>
        <p:grpSpPr>
          <a:xfrm>
            <a:off x="2438400" y="2220439"/>
            <a:ext cx="1016000" cy="1207700"/>
            <a:chOff x="2895600" y="2199376"/>
            <a:chExt cx="762000" cy="905775"/>
          </a:xfrm>
        </p:grpSpPr>
        <p:sp>
          <p:nvSpPr>
            <p:cNvPr id="235" name="Google Shape;235;p34"/>
            <p:cNvSpPr/>
            <p:nvPr/>
          </p:nvSpPr>
          <p:spPr>
            <a:xfrm>
              <a:off x="2895600" y="2199376"/>
              <a:ext cx="762000" cy="228721"/>
            </a:xfrm>
            <a:prstGeom prst="rect">
              <a:avLst/>
            </a:prstGeom>
            <a:solidFill>
              <a:srgbClr val="CCCCCC"/>
            </a:solidFill>
            <a:ln w="19050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>
                <a:buClr>
                  <a:srgbClr val="000000"/>
                </a:buClr>
              </a:pPr>
              <a:endParaRPr sz="1867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36" name="Google Shape;236;p34"/>
            <p:cNvSpPr/>
            <p:nvPr/>
          </p:nvSpPr>
          <p:spPr>
            <a:xfrm>
              <a:off x="2895600" y="2427976"/>
              <a:ext cx="762000" cy="223643"/>
            </a:xfrm>
            <a:prstGeom prst="rect">
              <a:avLst/>
            </a:prstGeom>
            <a:solidFill>
              <a:srgbClr val="CCCCCC"/>
            </a:solidFill>
            <a:ln w="19050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>
                <a:buClr>
                  <a:srgbClr val="000000"/>
                </a:buClr>
              </a:pPr>
              <a:endParaRPr sz="1867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37" name="Google Shape;237;p34"/>
            <p:cNvSpPr/>
            <p:nvPr/>
          </p:nvSpPr>
          <p:spPr>
            <a:xfrm>
              <a:off x="2895600" y="2647950"/>
              <a:ext cx="762000" cy="216762"/>
            </a:xfrm>
            <a:prstGeom prst="rect">
              <a:avLst/>
            </a:prstGeom>
            <a:solidFill>
              <a:srgbClr val="CCCCCC"/>
            </a:solidFill>
            <a:ln w="19050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>
                <a:buClr>
                  <a:srgbClr val="000000"/>
                </a:buClr>
              </a:pPr>
              <a:endParaRPr sz="1867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38" name="Google Shape;238;p34"/>
            <p:cNvSpPr/>
            <p:nvPr/>
          </p:nvSpPr>
          <p:spPr>
            <a:xfrm>
              <a:off x="2895600" y="2864713"/>
              <a:ext cx="762000" cy="240438"/>
            </a:xfrm>
            <a:prstGeom prst="rect">
              <a:avLst/>
            </a:prstGeom>
            <a:solidFill>
              <a:srgbClr val="CCCCCC"/>
            </a:solidFill>
            <a:ln w="19050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>
                <a:buClr>
                  <a:srgbClr val="000000"/>
                </a:buClr>
              </a:pPr>
              <a:endParaRPr sz="1867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239" name="Google Shape;239;p34" descr="&quot;&quot;"/>
          <p:cNvGrpSpPr/>
          <p:nvPr/>
        </p:nvGrpSpPr>
        <p:grpSpPr>
          <a:xfrm>
            <a:off x="711200" y="2221299"/>
            <a:ext cx="1016000" cy="1207700"/>
            <a:chOff x="2895600" y="2199376"/>
            <a:chExt cx="762000" cy="905775"/>
          </a:xfrm>
        </p:grpSpPr>
        <p:sp>
          <p:nvSpPr>
            <p:cNvPr id="240" name="Google Shape;240;p34"/>
            <p:cNvSpPr/>
            <p:nvPr/>
          </p:nvSpPr>
          <p:spPr>
            <a:xfrm>
              <a:off x="2895600" y="2199376"/>
              <a:ext cx="762000" cy="228721"/>
            </a:xfrm>
            <a:prstGeom prst="rect">
              <a:avLst/>
            </a:prstGeom>
            <a:solidFill>
              <a:srgbClr val="CCCCCC"/>
            </a:solidFill>
            <a:ln w="19050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>
                <a:buClr>
                  <a:srgbClr val="000000"/>
                </a:buClr>
              </a:pPr>
              <a:endParaRPr sz="1867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41" name="Google Shape;241;p34"/>
            <p:cNvSpPr/>
            <p:nvPr/>
          </p:nvSpPr>
          <p:spPr>
            <a:xfrm>
              <a:off x="2895600" y="2427976"/>
              <a:ext cx="762000" cy="223643"/>
            </a:xfrm>
            <a:prstGeom prst="rect">
              <a:avLst/>
            </a:prstGeom>
            <a:solidFill>
              <a:srgbClr val="CCCCCC"/>
            </a:solidFill>
            <a:ln w="19050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>
                <a:buClr>
                  <a:srgbClr val="000000"/>
                </a:buClr>
              </a:pPr>
              <a:endParaRPr sz="1867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42" name="Google Shape;242;p34"/>
            <p:cNvSpPr/>
            <p:nvPr/>
          </p:nvSpPr>
          <p:spPr>
            <a:xfrm>
              <a:off x="2895600" y="2647950"/>
              <a:ext cx="762000" cy="216762"/>
            </a:xfrm>
            <a:prstGeom prst="rect">
              <a:avLst/>
            </a:prstGeom>
            <a:solidFill>
              <a:srgbClr val="CCCCCC"/>
            </a:solidFill>
            <a:ln w="19050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>
                <a:buClr>
                  <a:srgbClr val="000000"/>
                </a:buClr>
              </a:pPr>
              <a:endParaRPr sz="1867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43" name="Google Shape;243;p34"/>
            <p:cNvSpPr/>
            <p:nvPr/>
          </p:nvSpPr>
          <p:spPr>
            <a:xfrm>
              <a:off x="2895600" y="2864713"/>
              <a:ext cx="762000" cy="240438"/>
            </a:xfrm>
            <a:prstGeom prst="rect">
              <a:avLst/>
            </a:prstGeom>
            <a:solidFill>
              <a:srgbClr val="CCCCCC"/>
            </a:solidFill>
            <a:ln w="19050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>
                <a:buClr>
                  <a:srgbClr val="000000"/>
                </a:buClr>
              </a:pPr>
              <a:endParaRPr sz="1867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244" name="Google Shape;244;p34" descr="&quot;&quot;"/>
          <p:cNvGrpSpPr/>
          <p:nvPr/>
        </p:nvGrpSpPr>
        <p:grpSpPr>
          <a:xfrm>
            <a:off x="4165600" y="2225634"/>
            <a:ext cx="1016000" cy="1207700"/>
            <a:chOff x="2895600" y="2199376"/>
            <a:chExt cx="762000" cy="905775"/>
          </a:xfrm>
        </p:grpSpPr>
        <p:sp>
          <p:nvSpPr>
            <p:cNvPr id="245" name="Google Shape;245;p34"/>
            <p:cNvSpPr/>
            <p:nvPr/>
          </p:nvSpPr>
          <p:spPr>
            <a:xfrm>
              <a:off x="2895600" y="2199376"/>
              <a:ext cx="762000" cy="228721"/>
            </a:xfrm>
            <a:prstGeom prst="rect">
              <a:avLst/>
            </a:prstGeom>
            <a:solidFill>
              <a:srgbClr val="CCCCCC"/>
            </a:solidFill>
            <a:ln w="19050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>
                <a:buClr>
                  <a:srgbClr val="000000"/>
                </a:buClr>
              </a:pPr>
              <a:endParaRPr sz="1867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46" name="Google Shape;246;p34"/>
            <p:cNvSpPr/>
            <p:nvPr/>
          </p:nvSpPr>
          <p:spPr>
            <a:xfrm>
              <a:off x="2895600" y="2427976"/>
              <a:ext cx="762000" cy="223643"/>
            </a:xfrm>
            <a:prstGeom prst="rect">
              <a:avLst/>
            </a:prstGeom>
            <a:solidFill>
              <a:srgbClr val="D1E0AF"/>
            </a:solidFill>
            <a:ln w="19050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>
                <a:buClr>
                  <a:srgbClr val="000000"/>
                </a:buClr>
              </a:pPr>
              <a:r>
                <a:rPr lang="en" sz="1600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C</a:t>
              </a:r>
              <a:r>
                <a:rPr lang="en" sz="1600" baseline="-25000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A</a:t>
              </a:r>
              <a:r>
                <a:rPr lang="en" sz="1600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 → B</a:t>
              </a:r>
              <a:endParaRPr sz="16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47" name="Google Shape;247;p34"/>
            <p:cNvSpPr/>
            <p:nvPr/>
          </p:nvSpPr>
          <p:spPr>
            <a:xfrm>
              <a:off x="2895600" y="2647950"/>
              <a:ext cx="762000" cy="216762"/>
            </a:xfrm>
            <a:prstGeom prst="rect">
              <a:avLst/>
            </a:prstGeom>
            <a:solidFill>
              <a:srgbClr val="CCCCCC"/>
            </a:solidFill>
            <a:ln w="19050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>
                <a:buClr>
                  <a:srgbClr val="000000"/>
                </a:buClr>
              </a:pPr>
              <a:endParaRPr sz="1867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48" name="Google Shape;248;p34"/>
            <p:cNvSpPr/>
            <p:nvPr/>
          </p:nvSpPr>
          <p:spPr>
            <a:xfrm>
              <a:off x="2895600" y="2864713"/>
              <a:ext cx="762000" cy="240438"/>
            </a:xfrm>
            <a:prstGeom prst="rect">
              <a:avLst/>
            </a:prstGeom>
            <a:solidFill>
              <a:srgbClr val="CCCCCC"/>
            </a:solidFill>
            <a:ln w="19050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>
                <a:buClr>
                  <a:srgbClr val="000000"/>
                </a:buClr>
              </a:pPr>
              <a:endParaRPr sz="1867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249" name="Google Shape;249;p34" descr="&quot;&quot;"/>
          <p:cNvGrpSpPr/>
          <p:nvPr/>
        </p:nvGrpSpPr>
        <p:grpSpPr>
          <a:xfrm>
            <a:off x="4165600" y="4038599"/>
            <a:ext cx="1016000" cy="1207700"/>
            <a:chOff x="2895600" y="2199376"/>
            <a:chExt cx="762000" cy="905775"/>
          </a:xfrm>
        </p:grpSpPr>
        <p:sp>
          <p:nvSpPr>
            <p:cNvPr id="250" name="Google Shape;250;p34"/>
            <p:cNvSpPr/>
            <p:nvPr/>
          </p:nvSpPr>
          <p:spPr>
            <a:xfrm>
              <a:off x="2895600" y="2199376"/>
              <a:ext cx="762000" cy="228721"/>
            </a:xfrm>
            <a:prstGeom prst="rect">
              <a:avLst/>
            </a:prstGeom>
            <a:solidFill>
              <a:srgbClr val="CCCCCC"/>
            </a:solidFill>
            <a:ln w="19050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>
                <a:buClr>
                  <a:srgbClr val="000000"/>
                </a:buClr>
              </a:pPr>
              <a:endParaRPr sz="1867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51" name="Google Shape;251;p34"/>
            <p:cNvSpPr/>
            <p:nvPr/>
          </p:nvSpPr>
          <p:spPr>
            <a:xfrm>
              <a:off x="2895600" y="2427976"/>
              <a:ext cx="762000" cy="223643"/>
            </a:xfrm>
            <a:prstGeom prst="rect">
              <a:avLst/>
            </a:prstGeom>
            <a:solidFill>
              <a:srgbClr val="CCCCCC"/>
            </a:solidFill>
            <a:ln w="19050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>
                <a:buClr>
                  <a:srgbClr val="000000"/>
                </a:buClr>
              </a:pPr>
              <a:endParaRPr sz="1867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52" name="Google Shape;252;p34"/>
            <p:cNvSpPr/>
            <p:nvPr/>
          </p:nvSpPr>
          <p:spPr>
            <a:xfrm>
              <a:off x="2895600" y="2647950"/>
              <a:ext cx="762000" cy="216762"/>
            </a:xfrm>
            <a:prstGeom prst="rect">
              <a:avLst/>
            </a:prstGeom>
            <a:solidFill>
              <a:srgbClr val="FF8181"/>
            </a:solidFill>
            <a:ln w="19050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>
                <a:buClr>
                  <a:srgbClr val="000000"/>
                </a:buClr>
              </a:pPr>
              <a:r>
                <a:rPr lang="en" sz="1600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C</a:t>
              </a:r>
              <a:r>
                <a:rPr lang="en" sz="1600" baseline="-25000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A</a:t>
              </a:r>
              <a:r>
                <a:rPr lang="en" sz="1600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 → A’</a:t>
              </a:r>
              <a:endParaRPr sz="16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53" name="Google Shape;253;p34"/>
            <p:cNvSpPr/>
            <p:nvPr/>
          </p:nvSpPr>
          <p:spPr>
            <a:xfrm>
              <a:off x="2895600" y="2864713"/>
              <a:ext cx="762000" cy="240438"/>
            </a:xfrm>
            <a:prstGeom prst="rect">
              <a:avLst/>
            </a:prstGeom>
            <a:solidFill>
              <a:srgbClr val="CCCCCC"/>
            </a:solidFill>
            <a:ln w="19050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>
                <a:buClr>
                  <a:srgbClr val="000000"/>
                </a:buClr>
              </a:pPr>
              <a:endParaRPr sz="1867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cxnSp>
        <p:nvCxnSpPr>
          <p:cNvPr id="254" name="Google Shape;254;p34" descr="&quot;&quot;"/>
          <p:cNvCxnSpPr/>
          <p:nvPr/>
        </p:nvCxnSpPr>
        <p:spPr>
          <a:xfrm rot="10800000">
            <a:off x="1727200" y="2818680"/>
            <a:ext cx="695365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255" name="Google Shape;255;p34" descr="&quot;&quot;"/>
          <p:cNvCxnSpPr/>
          <p:nvPr/>
        </p:nvCxnSpPr>
        <p:spPr>
          <a:xfrm rot="10800000">
            <a:off x="3454402" y="2815324"/>
            <a:ext cx="695365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256" name="Google Shape;256;p34" descr="&quot;&quot;"/>
          <p:cNvCxnSpPr>
            <a:stCxn id="251" idx="1"/>
            <a:endCxn id="237" idx="3"/>
          </p:cNvCxnSpPr>
          <p:nvPr/>
        </p:nvCxnSpPr>
        <p:spPr>
          <a:xfrm rot="10800000">
            <a:off x="3454400" y="2962895"/>
            <a:ext cx="711200" cy="15296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stealth" w="med" len="med"/>
          </a:ln>
        </p:spPr>
      </p:cxnSp>
      <p:grpSp>
        <p:nvGrpSpPr>
          <p:cNvPr id="257" name="Google Shape;257;p34" descr="&quot;&quot;"/>
          <p:cNvGrpSpPr/>
          <p:nvPr/>
        </p:nvGrpSpPr>
        <p:grpSpPr>
          <a:xfrm>
            <a:off x="5892800" y="4048681"/>
            <a:ext cx="1016000" cy="1207700"/>
            <a:chOff x="2895600" y="2199376"/>
            <a:chExt cx="762000" cy="905775"/>
          </a:xfrm>
        </p:grpSpPr>
        <p:sp>
          <p:nvSpPr>
            <p:cNvPr id="258" name="Google Shape;258;p34"/>
            <p:cNvSpPr/>
            <p:nvPr/>
          </p:nvSpPr>
          <p:spPr>
            <a:xfrm>
              <a:off x="2895600" y="2199376"/>
              <a:ext cx="762000" cy="228721"/>
            </a:xfrm>
            <a:prstGeom prst="rect">
              <a:avLst/>
            </a:prstGeom>
            <a:solidFill>
              <a:srgbClr val="CCCCCC"/>
            </a:solidFill>
            <a:ln w="19050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>
                <a:buClr>
                  <a:srgbClr val="000000"/>
                </a:buClr>
              </a:pPr>
              <a:endParaRPr sz="1867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59" name="Google Shape;259;p34"/>
            <p:cNvSpPr/>
            <p:nvPr/>
          </p:nvSpPr>
          <p:spPr>
            <a:xfrm>
              <a:off x="2895600" y="2427976"/>
              <a:ext cx="762000" cy="223643"/>
            </a:xfrm>
            <a:prstGeom prst="rect">
              <a:avLst/>
            </a:prstGeom>
            <a:solidFill>
              <a:srgbClr val="CCCCCC"/>
            </a:solidFill>
            <a:ln w="19050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>
                <a:buClr>
                  <a:srgbClr val="000000"/>
                </a:buClr>
              </a:pPr>
              <a:endParaRPr sz="1867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60" name="Google Shape;260;p34"/>
            <p:cNvSpPr/>
            <p:nvPr/>
          </p:nvSpPr>
          <p:spPr>
            <a:xfrm>
              <a:off x="2895600" y="2647950"/>
              <a:ext cx="762000" cy="216762"/>
            </a:xfrm>
            <a:prstGeom prst="rect">
              <a:avLst/>
            </a:prstGeom>
            <a:solidFill>
              <a:srgbClr val="CCCCCC"/>
            </a:solidFill>
            <a:ln w="19050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>
                <a:buClr>
                  <a:srgbClr val="000000"/>
                </a:buClr>
              </a:pPr>
              <a:endParaRPr sz="1867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61" name="Google Shape;261;p34"/>
            <p:cNvSpPr/>
            <p:nvPr/>
          </p:nvSpPr>
          <p:spPr>
            <a:xfrm>
              <a:off x="2895600" y="2864713"/>
              <a:ext cx="762000" cy="240438"/>
            </a:xfrm>
            <a:prstGeom prst="rect">
              <a:avLst/>
            </a:prstGeom>
            <a:solidFill>
              <a:srgbClr val="CCCCCC"/>
            </a:solidFill>
            <a:ln w="19050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>
                <a:buClr>
                  <a:srgbClr val="000000"/>
                </a:buClr>
              </a:pPr>
              <a:endParaRPr sz="1867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cxnSp>
        <p:nvCxnSpPr>
          <p:cNvPr id="262" name="Google Shape;262;p34" descr="&quot;&quot;"/>
          <p:cNvCxnSpPr/>
          <p:nvPr/>
        </p:nvCxnSpPr>
        <p:spPr>
          <a:xfrm rot="10800000">
            <a:off x="5181600" y="4646921"/>
            <a:ext cx="695365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stealth" w="med" len="med"/>
          </a:ln>
        </p:spPr>
      </p:cxnSp>
      <p:grpSp>
        <p:nvGrpSpPr>
          <p:cNvPr id="263" name="Google Shape;263;p34" descr="&quot;&quot;"/>
          <p:cNvGrpSpPr/>
          <p:nvPr/>
        </p:nvGrpSpPr>
        <p:grpSpPr>
          <a:xfrm>
            <a:off x="7620000" y="4048681"/>
            <a:ext cx="1016000" cy="1207700"/>
            <a:chOff x="2895600" y="2199376"/>
            <a:chExt cx="762000" cy="905775"/>
          </a:xfrm>
        </p:grpSpPr>
        <p:sp>
          <p:nvSpPr>
            <p:cNvPr id="264" name="Google Shape;264;p34"/>
            <p:cNvSpPr/>
            <p:nvPr/>
          </p:nvSpPr>
          <p:spPr>
            <a:xfrm>
              <a:off x="2895600" y="2199376"/>
              <a:ext cx="762000" cy="228721"/>
            </a:xfrm>
            <a:prstGeom prst="rect">
              <a:avLst/>
            </a:prstGeom>
            <a:solidFill>
              <a:srgbClr val="CCCCCC"/>
            </a:solidFill>
            <a:ln w="19050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>
                <a:buClr>
                  <a:srgbClr val="000000"/>
                </a:buClr>
              </a:pPr>
              <a:endParaRPr sz="1867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65" name="Google Shape;265;p34"/>
            <p:cNvSpPr/>
            <p:nvPr/>
          </p:nvSpPr>
          <p:spPr>
            <a:xfrm>
              <a:off x="2895600" y="2427976"/>
              <a:ext cx="762000" cy="223643"/>
            </a:xfrm>
            <a:prstGeom prst="rect">
              <a:avLst/>
            </a:prstGeom>
            <a:solidFill>
              <a:srgbClr val="CCCCCC"/>
            </a:solidFill>
            <a:ln w="19050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>
                <a:buClr>
                  <a:srgbClr val="000000"/>
                </a:buClr>
              </a:pPr>
              <a:endParaRPr sz="1867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66" name="Google Shape;266;p34"/>
            <p:cNvSpPr/>
            <p:nvPr/>
          </p:nvSpPr>
          <p:spPr>
            <a:xfrm>
              <a:off x="2895600" y="2647950"/>
              <a:ext cx="762000" cy="216762"/>
            </a:xfrm>
            <a:prstGeom prst="rect">
              <a:avLst/>
            </a:prstGeom>
            <a:solidFill>
              <a:srgbClr val="CCCCCC"/>
            </a:solidFill>
            <a:ln w="19050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>
                <a:buClr>
                  <a:srgbClr val="000000"/>
                </a:buClr>
              </a:pPr>
              <a:endParaRPr sz="1867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67" name="Google Shape;267;p34"/>
            <p:cNvSpPr/>
            <p:nvPr/>
          </p:nvSpPr>
          <p:spPr>
            <a:xfrm>
              <a:off x="2895600" y="2864713"/>
              <a:ext cx="762000" cy="240438"/>
            </a:xfrm>
            <a:prstGeom prst="rect">
              <a:avLst/>
            </a:prstGeom>
            <a:solidFill>
              <a:srgbClr val="CCCCCC"/>
            </a:solidFill>
            <a:ln w="19050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>
                <a:buClr>
                  <a:srgbClr val="000000"/>
                </a:buClr>
              </a:pPr>
              <a:endParaRPr sz="1867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cxnSp>
        <p:nvCxnSpPr>
          <p:cNvPr id="268" name="Google Shape;268;p34" descr="&quot;&quot;"/>
          <p:cNvCxnSpPr/>
          <p:nvPr/>
        </p:nvCxnSpPr>
        <p:spPr>
          <a:xfrm rot="10800000">
            <a:off x="6908800" y="4646921"/>
            <a:ext cx="695365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stealth" w="med" len="med"/>
          </a:ln>
        </p:spPr>
      </p:cxnSp>
      <p:grpSp>
        <p:nvGrpSpPr>
          <p:cNvPr id="269" name="Google Shape;269;p34" descr="&quot;&quot;"/>
          <p:cNvGrpSpPr/>
          <p:nvPr/>
        </p:nvGrpSpPr>
        <p:grpSpPr>
          <a:xfrm>
            <a:off x="6096000" y="2225634"/>
            <a:ext cx="2540000" cy="776189"/>
            <a:chOff x="4572000" y="1669225"/>
            <a:chExt cx="1905000" cy="582142"/>
          </a:xfrm>
        </p:grpSpPr>
        <p:sp>
          <p:nvSpPr>
            <p:cNvPr id="270" name="Google Shape;270;p34"/>
            <p:cNvSpPr/>
            <p:nvPr/>
          </p:nvSpPr>
          <p:spPr>
            <a:xfrm>
              <a:off x="4572000" y="1951524"/>
              <a:ext cx="1905000" cy="299843"/>
            </a:xfrm>
            <a:prstGeom prst="rect">
              <a:avLst/>
            </a:prstGeom>
            <a:solidFill>
              <a:srgbClr val="CCCCCC"/>
            </a:solidFill>
            <a:ln w="19050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>
                <a:buClr>
                  <a:srgbClr val="000000"/>
                </a:buClr>
              </a:pPr>
              <a:r>
                <a:rPr lang="en" sz="2133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Pay to pk</a:t>
              </a:r>
              <a:r>
                <a:rPr lang="en" sz="2133" baseline="-25000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B</a:t>
              </a:r>
              <a:r>
                <a:rPr lang="en" sz="2133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 : H(  )</a:t>
              </a:r>
              <a:endParaRPr sz="2400"/>
            </a:p>
          </p:txBody>
        </p:sp>
        <p:sp>
          <p:nvSpPr>
            <p:cNvPr id="271" name="Google Shape;271;p34"/>
            <p:cNvSpPr/>
            <p:nvPr/>
          </p:nvSpPr>
          <p:spPr>
            <a:xfrm>
              <a:off x="4572003" y="1669225"/>
              <a:ext cx="1904997" cy="282299"/>
            </a:xfrm>
            <a:prstGeom prst="rect">
              <a:avLst/>
            </a:prstGeom>
            <a:solidFill>
              <a:srgbClr val="FCE5CD"/>
            </a:solidFill>
            <a:ln w="19050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>
                <a:buClr>
                  <a:srgbClr val="000000"/>
                </a:buClr>
              </a:pPr>
              <a:r>
                <a:rPr lang="en" sz="2133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signed by A</a:t>
              </a:r>
              <a:endParaRPr sz="2133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cxnSp>
        <p:nvCxnSpPr>
          <p:cNvPr id="272" name="Google Shape;272;p34" descr="&quot;&quot;"/>
          <p:cNvCxnSpPr/>
          <p:nvPr/>
        </p:nvCxnSpPr>
        <p:spPr>
          <a:xfrm flipH="1">
            <a:off x="1203369" y="1701801"/>
            <a:ext cx="7010399" cy="20783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73" name="Google Shape;273;p34" descr="&quot;&quot;"/>
          <p:cNvCxnSpPr/>
          <p:nvPr/>
        </p:nvCxnSpPr>
        <p:spPr>
          <a:xfrm>
            <a:off x="1219200" y="1701800"/>
            <a:ext cx="0" cy="671979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274" name="Google Shape;274;p34" descr="&quot;&quot;"/>
          <p:cNvCxnSpPr/>
          <p:nvPr/>
        </p:nvCxnSpPr>
        <p:spPr>
          <a:xfrm rot="10800000">
            <a:off x="8213767" y="1701800"/>
            <a:ext cx="0" cy="1100128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75" name="Google Shape;275;p34" descr="&quot;&quot;"/>
          <p:cNvGrpSpPr/>
          <p:nvPr/>
        </p:nvGrpSpPr>
        <p:grpSpPr>
          <a:xfrm>
            <a:off x="711200" y="4448498"/>
            <a:ext cx="2540000" cy="776189"/>
            <a:chOff x="533400" y="3336373"/>
            <a:chExt cx="1905000" cy="582142"/>
          </a:xfrm>
        </p:grpSpPr>
        <p:sp>
          <p:nvSpPr>
            <p:cNvPr id="276" name="Google Shape;276;p34"/>
            <p:cNvSpPr/>
            <p:nvPr/>
          </p:nvSpPr>
          <p:spPr>
            <a:xfrm>
              <a:off x="533400" y="3618672"/>
              <a:ext cx="1905000" cy="299843"/>
            </a:xfrm>
            <a:prstGeom prst="rect">
              <a:avLst/>
            </a:prstGeom>
            <a:solidFill>
              <a:srgbClr val="CCCCCC"/>
            </a:solidFill>
            <a:ln w="19050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>
                <a:buClr>
                  <a:srgbClr val="000000"/>
                </a:buClr>
              </a:pPr>
              <a:r>
                <a:rPr lang="en" sz="2133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Pay to pk</a:t>
              </a:r>
              <a:r>
                <a:rPr lang="en" sz="2133" baseline="-25000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A’</a:t>
              </a:r>
              <a:r>
                <a:rPr lang="en" sz="2133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 : H(  )</a:t>
              </a:r>
              <a:endParaRPr sz="2400"/>
            </a:p>
          </p:txBody>
        </p:sp>
        <p:sp>
          <p:nvSpPr>
            <p:cNvPr id="277" name="Google Shape;277;p34"/>
            <p:cNvSpPr/>
            <p:nvPr/>
          </p:nvSpPr>
          <p:spPr>
            <a:xfrm>
              <a:off x="533403" y="3336373"/>
              <a:ext cx="1904997" cy="282299"/>
            </a:xfrm>
            <a:prstGeom prst="rect">
              <a:avLst/>
            </a:prstGeom>
            <a:solidFill>
              <a:srgbClr val="FCE5CD"/>
            </a:solidFill>
            <a:ln w="19050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>
                <a:buClr>
                  <a:srgbClr val="000000"/>
                </a:buClr>
              </a:pPr>
              <a:r>
                <a:rPr lang="en" sz="2133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signed by A</a:t>
              </a:r>
              <a:endParaRPr sz="2133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cxnSp>
        <p:nvCxnSpPr>
          <p:cNvPr id="278" name="Google Shape;278;p34" descr="&quot;&quot;"/>
          <p:cNvCxnSpPr/>
          <p:nvPr/>
        </p:nvCxnSpPr>
        <p:spPr>
          <a:xfrm rot="10800000" flipH="1">
            <a:off x="5181601" y="2225635"/>
            <a:ext cx="914404" cy="299604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79" name="Google Shape;279;p34" descr="&quot;&quot;"/>
          <p:cNvCxnSpPr/>
          <p:nvPr/>
        </p:nvCxnSpPr>
        <p:spPr>
          <a:xfrm>
            <a:off x="5181601" y="2818538"/>
            <a:ext cx="914404" cy="149703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80" name="Google Shape;280;p34" descr="&quot;&quot;"/>
          <p:cNvCxnSpPr/>
          <p:nvPr/>
        </p:nvCxnSpPr>
        <p:spPr>
          <a:xfrm>
            <a:off x="3251200" y="4448498"/>
            <a:ext cx="914400" cy="166353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81" name="Google Shape;281;p34" descr="&quot;&quot;"/>
          <p:cNvCxnSpPr/>
          <p:nvPr/>
        </p:nvCxnSpPr>
        <p:spPr>
          <a:xfrm rot="10800000" flipH="1">
            <a:off x="3251200" y="4925714"/>
            <a:ext cx="914400" cy="300421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82" name="Google Shape;282;p34" descr="&quot;&quot;"/>
          <p:cNvCxnSpPr/>
          <p:nvPr/>
        </p:nvCxnSpPr>
        <p:spPr>
          <a:xfrm rot="10800000" flipH="1">
            <a:off x="1203368" y="2444669"/>
            <a:ext cx="15832" cy="1390732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283" name="Google Shape;283;p34" descr="&quot;&quot;"/>
          <p:cNvCxnSpPr/>
          <p:nvPr/>
        </p:nvCxnSpPr>
        <p:spPr>
          <a:xfrm flipH="1">
            <a:off x="1203368" y="3835401"/>
            <a:ext cx="1641432" cy="4948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84" name="Google Shape;284;p34" descr="&quot;&quot;"/>
          <p:cNvCxnSpPr/>
          <p:nvPr/>
        </p:nvCxnSpPr>
        <p:spPr>
          <a:xfrm rot="10800000">
            <a:off x="2844800" y="3835401"/>
            <a:ext cx="0" cy="1217239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85" name="Google Shape;285;p34" descr="&quot;&quot;"/>
          <p:cNvSpPr/>
          <p:nvPr/>
        </p:nvSpPr>
        <p:spPr>
          <a:xfrm>
            <a:off x="9448800" y="1722583"/>
            <a:ext cx="1930400" cy="1279240"/>
          </a:xfrm>
          <a:prstGeom prst="roundRect">
            <a:avLst>
              <a:gd name="adj" fmla="val 16667"/>
            </a:avLst>
          </a:prstGeom>
          <a:solidFill>
            <a:srgbClr val="FFA7A7"/>
          </a:solidFill>
          <a:ln w="9525" cap="flat" cmpd="sng">
            <a:solidFill>
              <a:srgbClr val="952F3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>
              <a:buClr>
                <a:schemeClr val="dk1"/>
              </a:buClr>
            </a:pPr>
            <a:r>
              <a:rPr lang="en" sz="24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Double-spending attack</a:t>
            </a:r>
            <a:endParaRPr sz="24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86" name="Google Shape;286;p34"/>
          <p:cNvSpPr txBox="1"/>
          <p:nvPr/>
        </p:nvSpPr>
        <p:spPr>
          <a:xfrm>
            <a:off x="588127" y="5969000"/>
            <a:ext cx="7141271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>
              <a:buClr>
                <a:srgbClr val="000000"/>
              </a:buClr>
            </a:pPr>
            <a:r>
              <a:rPr lang="en" sz="2400" dirty="0">
                <a:solidFill>
                  <a:srgbClr val="000000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Honest nodes will extend the </a:t>
            </a:r>
            <a:r>
              <a:rPr lang="en" sz="2400" u="sng" dirty="0">
                <a:solidFill>
                  <a:srgbClr val="000000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longest valid branch</a:t>
            </a:r>
            <a:endParaRPr sz="2400" u="sng" dirty="0">
              <a:solidFill>
                <a:srgbClr val="000000"/>
              </a:solidFill>
              <a:latin typeface="Arial" panose="020B0604020202020204" pitchFamily="34" charset="0"/>
              <a:ea typeface="Trebuchet MS"/>
              <a:cs typeface="Arial" panose="020B0604020202020204" pitchFamily="34" charset="0"/>
              <a:sym typeface="Trebuchet M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1DEB3B-A743-A049-9372-FA472F4FFE32}"/>
              </a:ext>
            </a:extLst>
          </p:cNvPr>
          <p:cNvSpPr txBox="1"/>
          <p:nvPr/>
        </p:nvSpPr>
        <p:spPr>
          <a:xfrm>
            <a:off x="9715603" y="4925714"/>
            <a:ext cx="223155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Works only if 50% of the nodes are honest</a:t>
            </a:r>
          </a:p>
        </p:txBody>
      </p:sp>
      <p:sp>
        <p:nvSpPr>
          <p:cNvPr id="4" name="TextBox 3" descr="&quot;&quot;">
            <a:extLst>
              <a:ext uri="{FF2B5EF4-FFF2-40B4-BE49-F238E27FC236}">
                <a16:creationId xmlns:a16="http://schemas.microsoft.com/office/drawing/2014/main" id="{199BD761-9996-DF4F-8FBF-55FA3A0D9253}"/>
              </a:ext>
            </a:extLst>
          </p:cNvPr>
          <p:cNvSpPr txBox="1"/>
          <p:nvPr/>
        </p:nvSpPr>
        <p:spPr>
          <a:xfrm>
            <a:off x="3976400" y="1795737"/>
            <a:ext cx="1527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Alice pays bob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4DE834E0-4EDE-2941-8DE8-6A555C8BE426}"/>
              </a:ext>
            </a:extLst>
          </p:cNvPr>
          <p:cNvSpPr txBox="1"/>
          <p:nvPr/>
        </p:nvSpPr>
        <p:spPr>
          <a:xfrm>
            <a:off x="3708399" y="5351115"/>
            <a:ext cx="1931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Alice pays Alex too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FD9271-EDB4-3F40-AB7C-269E115F1B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943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D1E5E35-A435-AF47-9E9E-102D7CEB38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618" y="177943"/>
            <a:ext cx="10515600" cy="1325563"/>
          </a:xfrm>
        </p:spPr>
        <p:txBody>
          <a:bodyPr/>
          <a:lstStyle/>
          <a:p>
            <a:r>
              <a:rPr lang="en" dirty="0">
                <a:ea typeface="Trebuchet MS"/>
                <a:sym typeface="Trebuchet MS"/>
              </a:rPr>
              <a:t>From Bob the merchant’s point of view</a:t>
            </a:r>
            <a:endParaRPr lang="en-US" dirty="0"/>
          </a:p>
        </p:txBody>
      </p:sp>
      <p:grpSp>
        <p:nvGrpSpPr>
          <p:cNvPr id="292" name="Google Shape;292;p35" descr="&quot;&quot;"/>
          <p:cNvGrpSpPr/>
          <p:nvPr/>
        </p:nvGrpSpPr>
        <p:grpSpPr>
          <a:xfrm>
            <a:off x="2438400" y="2220439"/>
            <a:ext cx="1016000" cy="1207700"/>
            <a:chOff x="2895600" y="2199376"/>
            <a:chExt cx="762000" cy="905775"/>
          </a:xfrm>
        </p:grpSpPr>
        <p:sp>
          <p:nvSpPr>
            <p:cNvPr id="293" name="Google Shape;293;p35"/>
            <p:cNvSpPr/>
            <p:nvPr/>
          </p:nvSpPr>
          <p:spPr>
            <a:xfrm>
              <a:off x="2895600" y="2199376"/>
              <a:ext cx="762000" cy="228721"/>
            </a:xfrm>
            <a:prstGeom prst="rect">
              <a:avLst/>
            </a:prstGeom>
            <a:solidFill>
              <a:srgbClr val="CCCCCC"/>
            </a:solidFill>
            <a:ln w="19050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>
                <a:buClr>
                  <a:srgbClr val="000000"/>
                </a:buClr>
              </a:pPr>
              <a:endParaRPr sz="1867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94" name="Google Shape;294;p35"/>
            <p:cNvSpPr/>
            <p:nvPr/>
          </p:nvSpPr>
          <p:spPr>
            <a:xfrm>
              <a:off x="2895600" y="2427976"/>
              <a:ext cx="762000" cy="223643"/>
            </a:xfrm>
            <a:prstGeom prst="rect">
              <a:avLst/>
            </a:prstGeom>
            <a:solidFill>
              <a:srgbClr val="CCCCCC"/>
            </a:solidFill>
            <a:ln w="19050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>
                <a:buClr>
                  <a:srgbClr val="000000"/>
                </a:buClr>
              </a:pPr>
              <a:endParaRPr sz="1867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95" name="Google Shape;295;p35"/>
            <p:cNvSpPr/>
            <p:nvPr/>
          </p:nvSpPr>
          <p:spPr>
            <a:xfrm>
              <a:off x="2895600" y="2647950"/>
              <a:ext cx="762000" cy="216762"/>
            </a:xfrm>
            <a:prstGeom prst="rect">
              <a:avLst/>
            </a:prstGeom>
            <a:solidFill>
              <a:srgbClr val="CCCCCC"/>
            </a:solidFill>
            <a:ln w="19050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>
                <a:buClr>
                  <a:srgbClr val="000000"/>
                </a:buClr>
              </a:pPr>
              <a:endParaRPr sz="1867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96" name="Google Shape;296;p35"/>
            <p:cNvSpPr/>
            <p:nvPr/>
          </p:nvSpPr>
          <p:spPr>
            <a:xfrm>
              <a:off x="2895600" y="2864713"/>
              <a:ext cx="762000" cy="240438"/>
            </a:xfrm>
            <a:prstGeom prst="rect">
              <a:avLst/>
            </a:prstGeom>
            <a:solidFill>
              <a:srgbClr val="CCCCCC"/>
            </a:solidFill>
            <a:ln w="19050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>
                <a:buClr>
                  <a:srgbClr val="000000"/>
                </a:buClr>
              </a:pPr>
              <a:endParaRPr sz="1867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297" name="Google Shape;297;p35" descr="&quot;&quot;"/>
          <p:cNvGrpSpPr/>
          <p:nvPr/>
        </p:nvGrpSpPr>
        <p:grpSpPr>
          <a:xfrm>
            <a:off x="711200" y="2221299"/>
            <a:ext cx="1016000" cy="1207700"/>
            <a:chOff x="2895600" y="2199376"/>
            <a:chExt cx="762000" cy="905775"/>
          </a:xfrm>
        </p:grpSpPr>
        <p:sp>
          <p:nvSpPr>
            <p:cNvPr id="298" name="Google Shape;298;p35"/>
            <p:cNvSpPr/>
            <p:nvPr/>
          </p:nvSpPr>
          <p:spPr>
            <a:xfrm>
              <a:off x="2895600" y="2199376"/>
              <a:ext cx="762000" cy="228721"/>
            </a:xfrm>
            <a:prstGeom prst="rect">
              <a:avLst/>
            </a:prstGeom>
            <a:solidFill>
              <a:srgbClr val="CCCCCC"/>
            </a:solidFill>
            <a:ln w="19050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>
                <a:buClr>
                  <a:srgbClr val="000000"/>
                </a:buClr>
              </a:pPr>
              <a:endParaRPr sz="1867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99" name="Google Shape;299;p35"/>
            <p:cNvSpPr/>
            <p:nvPr/>
          </p:nvSpPr>
          <p:spPr>
            <a:xfrm>
              <a:off x="2895600" y="2427976"/>
              <a:ext cx="762000" cy="223643"/>
            </a:xfrm>
            <a:prstGeom prst="rect">
              <a:avLst/>
            </a:prstGeom>
            <a:solidFill>
              <a:srgbClr val="CCCCCC"/>
            </a:solidFill>
            <a:ln w="19050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>
                <a:buClr>
                  <a:srgbClr val="000000"/>
                </a:buClr>
              </a:pPr>
              <a:endParaRPr sz="1867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300" name="Google Shape;300;p35"/>
            <p:cNvSpPr/>
            <p:nvPr/>
          </p:nvSpPr>
          <p:spPr>
            <a:xfrm>
              <a:off x="2895600" y="2647950"/>
              <a:ext cx="762000" cy="216762"/>
            </a:xfrm>
            <a:prstGeom prst="rect">
              <a:avLst/>
            </a:prstGeom>
            <a:solidFill>
              <a:srgbClr val="CCCCCC"/>
            </a:solidFill>
            <a:ln w="19050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>
                <a:buClr>
                  <a:srgbClr val="000000"/>
                </a:buClr>
              </a:pPr>
              <a:endParaRPr sz="1867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301" name="Google Shape;301;p35"/>
            <p:cNvSpPr/>
            <p:nvPr/>
          </p:nvSpPr>
          <p:spPr>
            <a:xfrm>
              <a:off x="2895600" y="2864713"/>
              <a:ext cx="762000" cy="240438"/>
            </a:xfrm>
            <a:prstGeom prst="rect">
              <a:avLst/>
            </a:prstGeom>
            <a:solidFill>
              <a:srgbClr val="CCCCCC"/>
            </a:solidFill>
            <a:ln w="19050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>
                <a:buClr>
                  <a:srgbClr val="000000"/>
                </a:buClr>
              </a:pPr>
              <a:endParaRPr sz="1867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302" name="Google Shape;302;p35" descr="&quot;&quot;"/>
          <p:cNvGrpSpPr/>
          <p:nvPr/>
        </p:nvGrpSpPr>
        <p:grpSpPr>
          <a:xfrm>
            <a:off x="4165600" y="2225634"/>
            <a:ext cx="1016000" cy="1207700"/>
            <a:chOff x="2895600" y="2199376"/>
            <a:chExt cx="762000" cy="905775"/>
          </a:xfrm>
        </p:grpSpPr>
        <p:sp>
          <p:nvSpPr>
            <p:cNvPr id="303" name="Google Shape;303;p35"/>
            <p:cNvSpPr/>
            <p:nvPr/>
          </p:nvSpPr>
          <p:spPr>
            <a:xfrm>
              <a:off x="2895600" y="2199376"/>
              <a:ext cx="762000" cy="228721"/>
            </a:xfrm>
            <a:prstGeom prst="rect">
              <a:avLst/>
            </a:prstGeom>
            <a:solidFill>
              <a:srgbClr val="CCCCCC"/>
            </a:solidFill>
            <a:ln w="19050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>
                <a:buClr>
                  <a:srgbClr val="000000"/>
                </a:buClr>
              </a:pPr>
              <a:endParaRPr sz="1867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304" name="Google Shape;304;p35"/>
            <p:cNvSpPr/>
            <p:nvPr/>
          </p:nvSpPr>
          <p:spPr>
            <a:xfrm>
              <a:off x="2895600" y="2427976"/>
              <a:ext cx="762000" cy="223643"/>
            </a:xfrm>
            <a:prstGeom prst="rect">
              <a:avLst/>
            </a:prstGeom>
            <a:solidFill>
              <a:srgbClr val="D1E0AF"/>
            </a:solidFill>
            <a:ln w="19050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>
                <a:buClr>
                  <a:srgbClr val="000000"/>
                </a:buClr>
              </a:pPr>
              <a:r>
                <a:rPr lang="en" sz="1600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C</a:t>
              </a:r>
              <a:r>
                <a:rPr lang="en" sz="1600" baseline="-25000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A</a:t>
              </a:r>
              <a:r>
                <a:rPr lang="en" sz="1600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 → B</a:t>
              </a:r>
              <a:endParaRPr sz="16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305" name="Google Shape;305;p35"/>
            <p:cNvSpPr/>
            <p:nvPr/>
          </p:nvSpPr>
          <p:spPr>
            <a:xfrm>
              <a:off x="2895600" y="2647950"/>
              <a:ext cx="762000" cy="216762"/>
            </a:xfrm>
            <a:prstGeom prst="rect">
              <a:avLst/>
            </a:prstGeom>
            <a:solidFill>
              <a:srgbClr val="CCCCCC"/>
            </a:solidFill>
            <a:ln w="19050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>
                <a:buClr>
                  <a:srgbClr val="000000"/>
                </a:buClr>
              </a:pPr>
              <a:endParaRPr sz="1867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306" name="Google Shape;306;p35"/>
            <p:cNvSpPr/>
            <p:nvPr/>
          </p:nvSpPr>
          <p:spPr>
            <a:xfrm>
              <a:off x="2895600" y="2864713"/>
              <a:ext cx="762000" cy="240438"/>
            </a:xfrm>
            <a:prstGeom prst="rect">
              <a:avLst/>
            </a:prstGeom>
            <a:solidFill>
              <a:srgbClr val="CCCCCC"/>
            </a:solidFill>
            <a:ln w="19050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>
                <a:buClr>
                  <a:srgbClr val="000000"/>
                </a:buClr>
              </a:pPr>
              <a:endParaRPr sz="1867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307" name="Google Shape;307;p35" descr="&quot;&quot;"/>
          <p:cNvGrpSpPr/>
          <p:nvPr/>
        </p:nvGrpSpPr>
        <p:grpSpPr>
          <a:xfrm>
            <a:off x="4165600" y="4038599"/>
            <a:ext cx="1016000" cy="1207700"/>
            <a:chOff x="2895600" y="2199376"/>
            <a:chExt cx="762000" cy="905775"/>
          </a:xfrm>
        </p:grpSpPr>
        <p:sp>
          <p:nvSpPr>
            <p:cNvPr id="308" name="Google Shape;308;p35"/>
            <p:cNvSpPr/>
            <p:nvPr/>
          </p:nvSpPr>
          <p:spPr>
            <a:xfrm>
              <a:off x="2895600" y="2199376"/>
              <a:ext cx="762000" cy="228721"/>
            </a:xfrm>
            <a:prstGeom prst="rect">
              <a:avLst/>
            </a:prstGeom>
            <a:solidFill>
              <a:srgbClr val="CCCCCC"/>
            </a:solidFill>
            <a:ln w="19050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>
                <a:buClr>
                  <a:srgbClr val="000000"/>
                </a:buClr>
              </a:pPr>
              <a:endParaRPr sz="1867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309" name="Google Shape;309;p35"/>
            <p:cNvSpPr/>
            <p:nvPr/>
          </p:nvSpPr>
          <p:spPr>
            <a:xfrm>
              <a:off x="2895600" y="2427976"/>
              <a:ext cx="762000" cy="223643"/>
            </a:xfrm>
            <a:prstGeom prst="rect">
              <a:avLst/>
            </a:prstGeom>
            <a:solidFill>
              <a:srgbClr val="CCCCCC"/>
            </a:solidFill>
            <a:ln w="19050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>
                <a:buClr>
                  <a:srgbClr val="000000"/>
                </a:buClr>
              </a:pPr>
              <a:endParaRPr sz="1867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310" name="Google Shape;310;p35"/>
            <p:cNvSpPr/>
            <p:nvPr/>
          </p:nvSpPr>
          <p:spPr>
            <a:xfrm>
              <a:off x="2895600" y="2647950"/>
              <a:ext cx="762000" cy="216762"/>
            </a:xfrm>
            <a:prstGeom prst="rect">
              <a:avLst/>
            </a:prstGeom>
            <a:solidFill>
              <a:srgbClr val="FF8181"/>
            </a:solidFill>
            <a:ln w="19050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>
                <a:buClr>
                  <a:srgbClr val="000000"/>
                </a:buClr>
              </a:pPr>
              <a:r>
                <a:rPr lang="en" sz="1600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C</a:t>
              </a:r>
              <a:r>
                <a:rPr lang="en" sz="1600" baseline="-25000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A</a:t>
              </a:r>
              <a:r>
                <a:rPr lang="en" sz="1600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 → A’</a:t>
              </a:r>
              <a:endParaRPr sz="16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311" name="Google Shape;311;p35"/>
            <p:cNvSpPr/>
            <p:nvPr/>
          </p:nvSpPr>
          <p:spPr>
            <a:xfrm>
              <a:off x="2895600" y="2864713"/>
              <a:ext cx="762000" cy="240438"/>
            </a:xfrm>
            <a:prstGeom prst="rect">
              <a:avLst/>
            </a:prstGeom>
            <a:solidFill>
              <a:srgbClr val="CCCCCC"/>
            </a:solidFill>
            <a:ln w="19050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>
                <a:buClr>
                  <a:srgbClr val="000000"/>
                </a:buClr>
              </a:pPr>
              <a:endParaRPr sz="1867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cxnSp>
        <p:nvCxnSpPr>
          <p:cNvPr id="312" name="Google Shape;312;p35" descr="&quot;&quot;"/>
          <p:cNvCxnSpPr/>
          <p:nvPr/>
        </p:nvCxnSpPr>
        <p:spPr>
          <a:xfrm rot="10800000">
            <a:off x="1727200" y="2818680"/>
            <a:ext cx="695365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313" name="Google Shape;313;p35" descr="&quot;&quot;"/>
          <p:cNvCxnSpPr/>
          <p:nvPr/>
        </p:nvCxnSpPr>
        <p:spPr>
          <a:xfrm rot="10800000">
            <a:off x="3454402" y="2815324"/>
            <a:ext cx="695365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314" name="Google Shape;314;p35" descr="&quot;&quot;"/>
          <p:cNvCxnSpPr>
            <a:stCxn id="309" idx="1"/>
            <a:endCxn id="295" idx="3"/>
          </p:cNvCxnSpPr>
          <p:nvPr/>
        </p:nvCxnSpPr>
        <p:spPr>
          <a:xfrm rot="10800000">
            <a:off x="3454400" y="2962895"/>
            <a:ext cx="711200" cy="15296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stealth" w="med" len="med"/>
          </a:ln>
        </p:spPr>
      </p:cxnSp>
      <p:grpSp>
        <p:nvGrpSpPr>
          <p:cNvPr id="315" name="Google Shape;315;p35" descr="&quot;&quot;"/>
          <p:cNvGrpSpPr/>
          <p:nvPr/>
        </p:nvGrpSpPr>
        <p:grpSpPr>
          <a:xfrm>
            <a:off x="5892800" y="2221301"/>
            <a:ext cx="1016000" cy="1207700"/>
            <a:chOff x="2895600" y="2199376"/>
            <a:chExt cx="762000" cy="905775"/>
          </a:xfrm>
        </p:grpSpPr>
        <p:sp>
          <p:nvSpPr>
            <p:cNvPr id="316" name="Google Shape;316;p35"/>
            <p:cNvSpPr/>
            <p:nvPr/>
          </p:nvSpPr>
          <p:spPr>
            <a:xfrm>
              <a:off x="2895600" y="2199376"/>
              <a:ext cx="762000" cy="228721"/>
            </a:xfrm>
            <a:prstGeom prst="rect">
              <a:avLst/>
            </a:prstGeom>
            <a:solidFill>
              <a:srgbClr val="CCCCCC"/>
            </a:solidFill>
            <a:ln w="19050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>
                <a:buClr>
                  <a:srgbClr val="000000"/>
                </a:buClr>
              </a:pPr>
              <a:endParaRPr sz="1867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317" name="Google Shape;317;p35"/>
            <p:cNvSpPr/>
            <p:nvPr/>
          </p:nvSpPr>
          <p:spPr>
            <a:xfrm>
              <a:off x="2895600" y="2427976"/>
              <a:ext cx="762000" cy="223643"/>
            </a:xfrm>
            <a:prstGeom prst="rect">
              <a:avLst/>
            </a:prstGeom>
            <a:solidFill>
              <a:srgbClr val="CCCCCC"/>
            </a:solidFill>
            <a:ln w="19050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>
                <a:buClr>
                  <a:srgbClr val="000000"/>
                </a:buClr>
              </a:pPr>
              <a:endParaRPr sz="1867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318" name="Google Shape;318;p35"/>
            <p:cNvSpPr/>
            <p:nvPr/>
          </p:nvSpPr>
          <p:spPr>
            <a:xfrm>
              <a:off x="2895600" y="2647950"/>
              <a:ext cx="762000" cy="216762"/>
            </a:xfrm>
            <a:prstGeom prst="rect">
              <a:avLst/>
            </a:prstGeom>
            <a:solidFill>
              <a:srgbClr val="CCCCCC"/>
            </a:solidFill>
            <a:ln w="19050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>
                <a:buClr>
                  <a:srgbClr val="000000"/>
                </a:buClr>
              </a:pPr>
              <a:endParaRPr sz="1867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319" name="Google Shape;319;p35"/>
            <p:cNvSpPr/>
            <p:nvPr/>
          </p:nvSpPr>
          <p:spPr>
            <a:xfrm>
              <a:off x="2895600" y="2864713"/>
              <a:ext cx="762000" cy="240438"/>
            </a:xfrm>
            <a:prstGeom prst="rect">
              <a:avLst/>
            </a:prstGeom>
            <a:solidFill>
              <a:srgbClr val="CCCCCC"/>
            </a:solidFill>
            <a:ln w="19050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>
                <a:buClr>
                  <a:srgbClr val="000000"/>
                </a:buClr>
              </a:pPr>
              <a:endParaRPr sz="1867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cxnSp>
        <p:nvCxnSpPr>
          <p:cNvPr id="320" name="Google Shape;320;p35" descr="&quot;&quot;"/>
          <p:cNvCxnSpPr/>
          <p:nvPr/>
        </p:nvCxnSpPr>
        <p:spPr>
          <a:xfrm rot="10800000">
            <a:off x="5181600" y="2819541"/>
            <a:ext cx="695365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stealth" w="med" len="med"/>
          </a:ln>
        </p:spPr>
      </p:cxnSp>
      <p:grpSp>
        <p:nvGrpSpPr>
          <p:cNvPr id="321" name="Google Shape;321;p35" descr="&quot;&quot;"/>
          <p:cNvGrpSpPr/>
          <p:nvPr/>
        </p:nvGrpSpPr>
        <p:grpSpPr>
          <a:xfrm>
            <a:off x="7620000" y="2221301"/>
            <a:ext cx="1016000" cy="1207700"/>
            <a:chOff x="2895600" y="2199376"/>
            <a:chExt cx="762000" cy="905775"/>
          </a:xfrm>
        </p:grpSpPr>
        <p:sp>
          <p:nvSpPr>
            <p:cNvPr id="322" name="Google Shape;322;p35"/>
            <p:cNvSpPr/>
            <p:nvPr/>
          </p:nvSpPr>
          <p:spPr>
            <a:xfrm>
              <a:off x="2895600" y="2199376"/>
              <a:ext cx="762000" cy="228721"/>
            </a:xfrm>
            <a:prstGeom prst="rect">
              <a:avLst/>
            </a:prstGeom>
            <a:solidFill>
              <a:srgbClr val="CCCCCC"/>
            </a:solidFill>
            <a:ln w="19050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>
                <a:buClr>
                  <a:srgbClr val="000000"/>
                </a:buClr>
              </a:pPr>
              <a:endParaRPr sz="1867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323" name="Google Shape;323;p35"/>
            <p:cNvSpPr/>
            <p:nvPr/>
          </p:nvSpPr>
          <p:spPr>
            <a:xfrm>
              <a:off x="2895600" y="2427976"/>
              <a:ext cx="762000" cy="223643"/>
            </a:xfrm>
            <a:prstGeom prst="rect">
              <a:avLst/>
            </a:prstGeom>
            <a:solidFill>
              <a:srgbClr val="CCCCCC"/>
            </a:solidFill>
            <a:ln w="19050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>
                <a:buClr>
                  <a:srgbClr val="000000"/>
                </a:buClr>
              </a:pPr>
              <a:endParaRPr sz="1867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324" name="Google Shape;324;p35"/>
            <p:cNvSpPr/>
            <p:nvPr/>
          </p:nvSpPr>
          <p:spPr>
            <a:xfrm>
              <a:off x="2895600" y="2647950"/>
              <a:ext cx="762000" cy="216762"/>
            </a:xfrm>
            <a:prstGeom prst="rect">
              <a:avLst/>
            </a:prstGeom>
            <a:solidFill>
              <a:srgbClr val="CCCCCC"/>
            </a:solidFill>
            <a:ln w="19050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>
                <a:buClr>
                  <a:srgbClr val="000000"/>
                </a:buClr>
              </a:pPr>
              <a:endParaRPr sz="1867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325" name="Google Shape;325;p35"/>
            <p:cNvSpPr/>
            <p:nvPr/>
          </p:nvSpPr>
          <p:spPr>
            <a:xfrm>
              <a:off x="2895600" y="2864713"/>
              <a:ext cx="762000" cy="240438"/>
            </a:xfrm>
            <a:prstGeom prst="rect">
              <a:avLst/>
            </a:prstGeom>
            <a:solidFill>
              <a:srgbClr val="CCCCCC"/>
            </a:solidFill>
            <a:ln w="19050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>
                <a:buClr>
                  <a:srgbClr val="000000"/>
                </a:buClr>
              </a:pPr>
              <a:endParaRPr sz="1867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cxnSp>
        <p:nvCxnSpPr>
          <p:cNvPr id="326" name="Google Shape;326;p35" descr="&quot;&quot;"/>
          <p:cNvCxnSpPr/>
          <p:nvPr/>
        </p:nvCxnSpPr>
        <p:spPr>
          <a:xfrm rot="10800000">
            <a:off x="6908800" y="2819541"/>
            <a:ext cx="695365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327" name="Google Shape;327;p35" descr="&quot;&quot;"/>
          <p:cNvCxnSpPr/>
          <p:nvPr/>
        </p:nvCxnSpPr>
        <p:spPr>
          <a:xfrm>
            <a:off x="3802085" y="2220440"/>
            <a:ext cx="7916" cy="3342161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328" name="Google Shape;328;p35"/>
          <p:cNvSpPr txBox="1"/>
          <p:nvPr/>
        </p:nvSpPr>
        <p:spPr>
          <a:xfrm>
            <a:off x="1593886" y="5610101"/>
            <a:ext cx="4480287" cy="861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algn="ctr">
              <a:buClr>
                <a:srgbClr val="000000"/>
              </a:buClr>
            </a:pPr>
            <a:r>
              <a:rPr lang="en" sz="2400" dirty="0">
                <a:solidFill>
                  <a:srgbClr val="000000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Hear about C</a:t>
            </a:r>
            <a:r>
              <a:rPr lang="en" sz="2400" baseline="-25000" dirty="0">
                <a:solidFill>
                  <a:srgbClr val="000000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A</a:t>
            </a:r>
            <a:r>
              <a:rPr lang="en" sz="2400" dirty="0">
                <a:solidFill>
                  <a:srgbClr val="000000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→ B transaction</a:t>
            </a:r>
            <a:endParaRPr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buClr>
                <a:srgbClr val="000000"/>
              </a:buClr>
            </a:pPr>
            <a:r>
              <a:rPr lang="en" sz="2400" dirty="0">
                <a:solidFill>
                  <a:srgbClr val="000000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0 confirmations</a:t>
            </a:r>
            <a:endParaRPr sz="2400" dirty="0">
              <a:solidFill>
                <a:srgbClr val="000000"/>
              </a:solidFill>
              <a:latin typeface="Arial" panose="020B0604020202020204" pitchFamily="34" charset="0"/>
              <a:ea typeface="Trebuchet MS"/>
              <a:cs typeface="Arial" panose="020B0604020202020204" pitchFamily="34" charset="0"/>
              <a:sym typeface="Trebuchet MS"/>
            </a:endParaRPr>
          </a:p>
        </p:txBody>
      </p:sp>
      <p:cxnSp>
        <p:nvCxnSpPr>
          <p:cNvPr id="329" name="Google Shape;329;p35" descr="&quot;&quot;"/>
          <p:cNvCxnSpPr>
            <a:endCxn id="304" idx="0"/>
          </p:cNvCxnSpPr>
          <p:nvPr/>
        </p:nvCxnSpPr>
        <p:spPr>
          <a:xfrm>
            <a:off x="4670400" y="1889633"/>
            <a:ext cx="3200" cy="64080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330" name="Google Shape;330;p35" descr="&quot;&quot;"/>
          <p:cNvSpPr txBox="1"/>
          <p:nvPr/>
        </p:nvSpPr>
        <p:spPr>
          <a:xfrm>
            <a:off x="3536275" y="1397000"/>
            <a:ext cx="2268143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algn="ctr">
              <a:buClr>
                <a:srgbClr val="000000"/>
              </a:buClr>
            </a:pPr>
            <a:r>
              <a:rPr lang="en" sz="2400" dirty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1 confirmation</a:t>
            </a:r>
            <a:endParaRPr sz="2400" dirty="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31" name="Google Shape;331;p35" descr="&quot;&quot;"/>
          <p:cNvSpPr txBox="1"/>
          <p:nvPr/>
        </p:nvSpPr>
        <p:spPr>
          <a:xfrm>
            <a:off x="5314867" y="4513459"/>
            <a:ext cx="2109979" cy="861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algn="ctr">
              <a:buClr>
                <a:srgbClr val="000000"/>
              </a:buClr>
            </a:pPr>
            <a:r>
              <a:rPr lang="en" sz="2400" dirty="0">
                <a:solidFill>
                  <a:srgbClr val="000000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double-spend</a:t>
            </a:r>
            <a:br>
              <a:rPr lang="en" sz="2400" dirty="0">
                <a:solidFill>
                  <a:srgbClr val="000000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</a:br>
            <a:r>
              <a:rPr lang="en" sz="2400" dirty="0">
                <a:solidFill>
                  <a:srgbClr val="000000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attempt</a:t>
            </a:r>
            <a:endParaRPr sz="2400" dirty="0">
              <a:solidFill>
                <a:srgbClr val="000000"/>
              </a:solidFill>
              <a:latin typeface="Arial" panose="020B0604020202020204" pitchFamily="34" charset="0"/>
              <a:ea typeface="Trebuchet MS"/>
              <a:cs typeface="Arial" panose="020B0604020202020204" pitchFamily="34" charset="0"/>
              <a:sym typeface="Trebuchet MS"/>
            </a:endParaRPr>
          </a:p>
        </p:txBody>
      </p:sp>
      <p:cxnSp>
        <p:nvCxnSpPr>
          <p:cNvPr id="332" name="Google Shape;332;p35" descr="&quot;&quot;"/>
          <p:cNvCxnSpPr>
            <a:endCxn id="322" idx="0"/>
          </p:cNvCxnSpPr>
          <p:nvPr/>
        </p:nvCxnSpPr>
        <p:spPr>
          <a:xfrm>
            <a:off x="8124800" y="1889300"/>
            <a:ext cx="3200" cy="33200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333" name="Google Shape;333;p35" descr="&quot;&quot;"/>
          <p:cNvSpPr txBox="1"/>
          <p:nvPr/>
        </p:nvSpPr>
        <p:spPr>
          <a:xfrm>
            <a:off x="6928691" y="1397000"/>
            <a:ext cx="2392109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algn="ctr">
              <a:buClr>
                <a:srgbClr val="000000"/>
              </a:buClr>
            </a:pPr>
            <a:r>
              <a:rPr lang="en" sz="24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3 confirmations</a:t>
            </a:r>
            <a:endParaRPr sz="240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34" name="Google Shape;334;p35"/>
          <p:cNvSpPr txBox="1"/>
          <p:nvPr/>
        </p:nvSpPr>
        <p:spPr>
          <a:xfrm>
            <a:off x="7620000" y="3866013"/>
            <a:ext cx="3759200" cy="2339101"/>
          </a:xfrm>
          <a:prstGeom prst="rect">
            <a:avLst/>
          </a:prstGeom>
          <a:solidFill>
            <a:srgbClr val="EFD7AE"/>
          </a:solidFill>
          <a:ln w="19050" cap="flat" cmpd="sng">
            <a:solidFill>
              <a:srgbClr val="E7C58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>
              <a:buClr>
                <a:srgbClr val="000000"/>
              </a:buClr>
            </a:pPr>
            <a:r>
              <a:rPr lang="en" sz="2400" dirty="0">
                <a:solidFill>
                  <a:srgbClr val="000000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Double-spend probability </a:t>
            </a:r>
            <a:r>
              <a:rPr lang="en" sz="2400" u="sng" dirty="0">
                <a:solidFill>
                  <a:srgbClr val="000000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decreases exponentially</a:t>
            </a:r>
            <a:r>
              <a:rPr lang="en" sz="2400" dirty="0">
                <a:solidFill>
                  <a:srgbClr val="000000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with # of confirmations</a:t>
            </a:r>
            <a:endParaRPr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>
                <a:srgbClr val="000000"/>
              </a:buClr>
            </a:pPr>
            <a:endParaRPr sz="2400" dirty="0">
              <a:solidFill>
                <a:srgbClr val="000000"/>
              </a:solidFill>
              <a:latin typeface="Arial" panose="020B0604020202020204" pitchFamily="34" charset="0"/>
              <a:ea typeface="Trebuchet MS"/>
              <a:cs typeface="Arial" panose="020B0604020202020204" pitchFamily="34" charset="0"/>
              <a:sym typeface="Trebuchet MS"/>
            </a:endParaRPr>
          </a:p>
          <a:p>
            <a:pPr>
              <a:buClr>
                <a:srgbClr val="000000"/>
              </a:buClr>
            </a:pPr>
            <a:r>
              <a:rPr lang="en" sz="2400" dirty="0">
                <a:solidFill>
                  <a:srgbClr val="000000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Most common heuristic: </a:t>
            </a:r>
            <a:br>
              <a:rPr lang="en" sz="2400" dirty="0">
                <a:solidFill>
                  <a:srgbClr val="000000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</a:br>
            <a:r>
              <a:rPr lang="en" sz="2400" dirty="0">
                <a:solidFill>
                  <a:srgbClr val="000000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6 confirmations</a:t>
            </a:r>
            <a:endParaRPr sz="2400" dirty="0">
              <a:solidFill>
                <a:srgbClr val="000000"/>
              </a:solidFill>
              <a:latin typeface="Arial" panose="020B0604020202020204" pitchFamily="34" charset="0"/>
              <a:ea typeface="Trebuchet MS"/>
              <a:cs typeface="Arial" panose="020B0604020202020204" pitchFamily="34" charset="0"/>
              <a:sym typeface="Trebuchet MS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30E69CA-2FDA-C74A-A4F2-61B9BB7636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223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C108CDF3-8BB7-6841-AB30-9AC8FEBBC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765" y="254767"/>
            <a:ext cx="10515600" cy="790819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Case study: Money </a:t>
            </a:r>
            <a:endParaRPr lang="en-US" b="1" dirty="0">
              <a:solidFill>
                <a:srgbClr val="FF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219C9E4-10B1-ED44-97F5-138C3EF73F62}"/>
              </a:ext>
            </a:extLst>
          </p:cNvPr>
          <p:cNvSpPr txBox="1"/>
          <p:nvPr/>
        </p:nvSpPr>
        <p:spPr>
          <a:xfrm>
            <a:off x="523546" y="1255386"/>
            <a:ext cx="27622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What is Money?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240A33-9DF6-3440-85C5-29D62EB4D0B0}"/>
              </a:ext>
            </a:extLst>
          </p:cNvPr>
          <p:cNvSpPr txBox="1"/>
          <p:nvPr/>
        </p:nvSpPr>
        <p:spPr>
          <a:xfrm>
            <a:off x="396765" y="2017565"/>
            <a:ext cx="6183918" cy="3877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a medium of exchange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Stands in for an arbitrarily long chain of barter. </a:t>
            </a: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a unit of account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Fungible, Divisible</a:t>
            </a: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a store of value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Stable supply, Durable, Securable, Stable value </a:t>
            </a: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8696FDE-D02B-BB44-BC0D-97F52E74A130}"/>
              </a:ext>
            </a:extLst>
          </p:cNvPr>
          <p:cNvSpPr/>
          <p:nvPr/>
        </p:nvSpPr>
        <p:spPr>
          <a:xfrm>
            <a:off x="6762045" y="1694400"/>
            <a:ext cx="442458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Helvetica" pitchFamily="2" charset="0"/>
              </a:rPr>
              <a:t>(1874) A man offering chicken</a:t>
            </a:r>
            <a:br>
              <a:rPr lang="en-US" dirty="0">
                <a:latin typeface="Helvetica" pitchFamily="2" charset="0"/>
              </a:rPr>
            </a:br>
            <a:r>
              <a:rPr lang="en-US" dirty="0">
                <a:latin typeface="Helvetica" pitchFamily="2" charset="0"/>
              </a:rPr>
              <a:t>for a yearly newspaper subscription </a:t>
            </a:r>
            <a:endParaRPr lang="en-US" dirty="0">
              <a:effectLst/>
            </a:endParaRPr>
          </a:p>
        </p:txBody>
      </p:sp>
      <p:pic>
        <p:nvPicPr>
          <p:cNvPr id="1026" name="Picture 2" descr="bartering">
            <a:extLst>
              <a:ext uri="{FF2B5EF4-FFF2-40B4-BE49-F238E27FC236}">
                <a16:creationId xmlns:a16="http://schemas.microsoft.com/office/drawing/2014/main" id="{B3CEE388-2F06-4440-B86F-F0F53986E5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0066" y="2511626"/>
            <a:ext cx="4726563" cy="3673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4094CD-3389-9042-ADB3-DE73AD50EC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869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4F36C-B874-404C-977E-8B7954F4C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>
                <a:ea typeface="Trebuchet MS"/>
                <a:sym typeface="Trebuchet MS"/>
              </a:rPr>
              <a:t>Recap</a:t>
            </a:r>
            <a:endParaRPr lang="en-US" dirty="0"/>
          </a:p>
        </p:txBody>
      </p:sp>
      <p:sp>
        <p:nvSpPr>
          <p:cNvPr id="340" name="Google Shape;340;p36"/>
          <p:cNvSpPr txBox="1">
            <a:spLocks noGrp="1"/>
          </p:cNvSpPr>
          <p:nvPr>
            <p:ph idx="1"/>
          </p:nvPr>
        </p:nvSpPr>
        <p:spPr>
          <a:xfrm>
            <a:off x="800100" y="1972276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None/>
            </a:pPr>
            <a:r>
              <a:rPr lang="en" sz="3200" dirty="0">
                <a:solidFill>
                  <a:schemeClr val="dk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Protection against invalid transactions is cryptographic, </a:t>
            </a:r>
            <a:br>
              <a:rPr lang="en" sz="3200" dirty="0">
                <a:solidFill>
                  <a:schemeClr val="dk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</a:br>
            <a:r>
              <a:rPr lang="en" sz="3200" dirty="0">
                <a:solidFill>
                  <a:schemeClr val="dk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but enforced by consensus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None/>
            </a:pPr>
            <a:endParaRPr sz="3200" dirty="0">
              <a:solidFill>
                <a:schemeClr val="dk1"/>
              </a:solidFill>
              <a:latin typeface="Arial" panose="020B0604020202020204" pitchFamily="34" charset="0"/>
              <a:ea typeface="Trebuchet MS"/>
              <a:cs typeface="Arial" panose="020B0604020202020204" pitchFamily="34" charset="0"/>
              <a:sym typeface="Trebuchet MS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None/>
            </a:pPr>
            <a:r>
              <a:rPr lang="en" sz="3200" dirty="0">
                <a:solidFill>
                  <a:schemeClr val="dk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Protection against double-spending is purely by consensus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None/>
            </a:pPr>
            <a:endParaRPr sz="3200" dirty="0">
              <a:solidFill>
                <a:schemeClr val="dk1"/>
              </a:solidFill>
              <a:latin typeface="Arial" panose="020B0604020202020204" pitchFamily="34" charset="0"/>
              <a:ea typeface="Trebuchet MS"/>
              <a:cs typeface="Arial" panose="020B0604020202020204" pitchFamily="34" charset="0"/>
              <a:sym typeface="Trebuchet MS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None/>
            </a:pPr>
            <a:r>
              <a:rPr lang="en" sz="3200" dirty="0">
                <a:solidFill>
                  <a:schemeClr val="dk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You’re never 100% sure a transaction is in consensus branch. Guarantee is probabilistic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41" name="Google Shape;341;p36" descr="&quot;&quot;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30699" y="224330"/>
            <a:ext cx="4618495" cy="1607151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2ECD667B-0FE2-8F49-8DE6-925B0B1AE5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3E5BF5F9-4D9A-9543-85E8-59158CD2B6EB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18560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C108CDF3-8BB7-6841-AB30-9AC8FEBBC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765" y="254767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about privacy in Bitcoin?</a:t>
            </a:r>
            <a:endParaRPr lang="en-US" b="1" dirty="0">
              <a:solidFill>
                <a:srgbClr val="FF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8ADD5AA-9B91-D841-A8CD-E63736B4B3F1}"/>
              </a:ext>
            </a:extLst>
          </p:cNvPr>
          <p:cNvSpPr/>
          <p:nvPr/>
        </p:nvSpPr>
        <p:spPr>
          <a:xfrm>
            <a:off x="627863" y="1458496"/>
            <a:ext cx="10053403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Can we track who is sending to who?</a:t>
            </a:r>
          </a:p>
          <a:p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Yes, why?</a:t>
            </a:r>
          </a:p>
          <a:p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Bitcoin provides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psuedonymity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, but not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unlinkability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Pseudonymity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: Everything is public but identities are substituted by tags that are independently assigned to each identity. </a:t>
            </a:r>
          </a:p>
          <a:p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Bitcoin provides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psuedonymity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, but not anonymity! </a:t>
            </a:r>
          </a:p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8323A67-284D-7543-98AC-019EC6FEB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5947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C108CDF3-8BB7-6841-AB30-9AC8FEBBC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765" y="254767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Sample transaction</a:t>
            </a:r>
            <a:endParaRPr lang="en-GB" b="1" dirty="0">
              <a:solidFill>
                <a:srgbClr val="FF0000"/>
              </a:solidFill>
              <a:latin typeface="Arial" panose="020B0604020202020204" pitchFamily="34" charset="0"/>
              <a:ea typeface="Arial" charset="0"/>
              <a:cs typeface="Arial" panose="020B0604020202020204" pitchFamily="34" charset="0"/>
            </a:endParaRPr>
          </a:p>
        </p:txBody>
      </p:sp>
      <p:pic>
        <p:nvPicPr>
          <p:cNvPr id="7" name="Picture 6" descr="&quot;&quot;">
            <a:extLst>
              <a:ext uri="{FF2B5EF4-FFF2-40B4-BE49-F238E27FC236}">
                <a16:creationId xmlns:a16="http://schemas.microsoft.com/office/drawing/2014/main" id="{8AC800D6-9F34-EA46-9CF3-99CC1053CF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7709" y="1206402"/>
            <a:ext cx="8313712" cy="5149948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EE34514-BC0D-2C42-8D59-FB1B04D875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3266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C108CDF3-8BB7-6841-AB30-9AC8FEBBC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765" y="254767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Transaction graph is visible</a:t>
            </a:r>
            <a:endParaRPr lang="en-GB" b="1" dirty="0">
              <a:solidFill>
                <a:srgbClr val="FF0000"/>
              </a:solidFill>
              <a:latin typeface="Arial" panose="020B0604020202020204" pitchFamily="34" charset="0"/>
              <a:ea typeface="Arial" charset="0"/>
              <a:cs typeface="Arial" panose="020B0604020202020204" pitchFamily="34" charset="0"/>
            </a:endParaRPr>
          </a:p>
        </p:txBody>
      </p:sp>
      <p:pic>
        <p:nvPicPr>
          <p:cNvPr id="3" name="Picture 2" descr="&quot;&quot;">
            <a:extLst>
              <a:ext uri="{FF2B5EF4-FFF2-40B4-BE49-F238E27FC236}">
                <a16:creationId xmlns:a16="http://schemas.microsoft.com/office/drawing/2014/main" id="{DF296FD2-E816-EB4B-834A-DB2F34DFC8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697" y="1580330"/>
            <a:ext cx="6141306" cy="3816129"/>
          </a:xfrm>
          <a:prstGeom prst="rect">
            <a:avLst/>
          </a:prstGeom>
        </p:spPr>
      </p:pic>
      <p:pic>
        <p:nvPicPr>
          <p:cNvPr id="7" name="Picture 6" descr="&quot;&quot;">
            <a:extLst>
              <a:ext uri="{FF2B5EF4-FFF2-40B4-BE49-F238E27FC236}">
                <a16:creationId xmlns:a16="http://schemas.microsoft.com/office/drawing/2014/main" id="{2DB4329C-16EB-0849-B630-7AA0859289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3090" y="2499721"/>
            <a:ext cx="3318219" cy="1911466"/>
          </a:xfrm>
          <a:prstGeom prst="rect">
            <a:avLst/>
          </a:prstGeom>
        </p:spPr>
      </p:pic>
      <p:sp>
        <p:nvSpPr>
          <p:cNvPr id="5" name="Right Arrow 4" descr="&quot;&quot;">
            <a:extLst>
              <a:ext uri="{FF2B5EF4-FFF2-40B4-BE49-F238E27FC236}">
                <a16:creationId xmlns:a16="http://schemas.microsoft.com/office/drawing/2014/main" id="{E84F1B0C-A424-4E4C-ADF1-96EE7D699E9E}"/>
              </a:ext>
            </a:extLst>
          </p:cNvPr>
          <p:cNvSpPr/>
          <p:nvPr/>
        </p:nvSpPr>
        <p:spPr>
          <a:xfrm>
            <a:off x="6747935" y="2945788"/>
            <a:ext cx="1169232" cy="5096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14850AF-9889-1743-9C91-59F983E0E8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2939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C108CDF3-8BB7-6841-AB30-9AC8FEBBC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765" y="254767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Linking pseudonyms </a:t>
            </a:r>
            <a:endParaRPr lang="en-GB" b="1" dirty="0">
              <a:solidFill>
                <a:srgbClr val="FF0000"/>
              </a:solidFill>
              <a:latin typeface="Arial" panose="020B0604020202020204" pitchFamily="34" charset="0"/>
              <a:ea typeface="Arial" charset="0"/>
              <a:cs typeface="Arial" panose="020B06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563C2FE-1CDA-9448-A16E-723C741E57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34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B28FD26-465E-7945-886C-302FBA7414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088" y="1762858"/>
            <a:ext cx="6794500" cy="38481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C5081E8-B8C6-A94B-9455-10089ECD5325}"/>
              </a:ext>
            </a:extLst>
          </p:cNvPr>
          <p:cNvSpPr txBox="1"/>
          <p:nvPr/>
        </p:nvSpPr>
        <p:spPr>
          <a:xfrm>
            <a:off x="7039085" y="2717412"/>
            <a:ext cx="431471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Both inputs must belong to the same person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The wallet will require the keys to generate the transaction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AD2C1A6-8577-6147-BD07-3D5ECF3B184F}"/>
              </a:ext>
            </a:extLst>
          </p:cNvPr>
          <p:cNvSpPr/>
          <p:nvPr/>
        </p:nvSpPr>
        <p:spPr>
          <a:xfrm>
            <a:off x="2829990" y="6169580"/>
            <a:ext cx="477066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Lecture: </a:t>
            </a:r>
            <a:r>
              <a:rPr lang="en-US" dirty="0">
                <a:hlinkClick r:id="rId3"/>
              </a:rPr>
              <a:t>https://youtu.be/glyQy_e5LmM?t=1758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1521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C108CDF3-8BB7-6841-AB30-9AC8FEBBC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765" y="254768"/>
            <a:ext cx="10515600" cy="974426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Deanonymization attacks</a:t>
            </a:r>
            <a:endParaRPr lang="en-GB" b="1" dirty="0">
              <a:solidFill>
                <a:srgbClr val="FF0000"/>
              </a:solidFill>
              <a:latin typeface="Arial" panose="020B0604020202020204" pitchFamily="34" charset="0"/>
              <a:ea typeface="Arial" charset="0"/>
              <a:cs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3985A88-63EA-1140-BA32-52B521D6A2C0}"/>
              </a:ext>
            </a:extLst>
          </p:cNvPr>
          <p:cNvSpPr/>
          <p:nvPr/>
        </p:nvSpPr>
        <p:spPr>
          <a:xfrm>
            <a:off x="620842" y="1229194"/>
            <a:ext cx="1073295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Transaction graph (plus side channel information) can link pseudonyms to real/online identities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488DB4C-3F20-F84B-BF84-5098D169B968}"/>
              </a:ext>
            </a:extLst>
          </p:cNvPr>
          <p:cNvSpPr/>
          <p:nvPr/>
        </p:nvSpPr>
        <p:spPr>
          <a:xfrm>
            <a:off x="396765" y="6352143"/>
            <a:ext cx="975541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​Paper: A Fistful of Bitcoins: Characterizing Payments Among Men with No Names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A5DEFD-7490-2D44-8CEB-3E47FDC5F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35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2138920-F7C4-264D-93C5-D31A0CB2FA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8083" y="2278903"/>
            <a:ext cx="5958489" cy="4073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3061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C108CDF3-8BB7-6841-AB30-9AC8FEBBC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764" y="254767"/>
            <a:ext cx="11145661" cy="1325563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Key Approaches for Blockchain Privacy</a:t>
            </a:r>
            <a:endParaRPr lang="en-GB" b="1" dirty="0">
              <a:solidFill>
                <a:srgbClr val="FF0000"/>
              </a:solidFill>
              <a:latin typeface="Arial" panose="020B0604020202020204" pitchFamily="34" charset="0"/>
              <a:ea typeface="Arial" charset="0"/>
              <a:cs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5138AA1-F977-3C46-9FA4-0693BD9093E8}"/>
              </a:ext>
            </a:extLst>
          </p:cNvPr>
          <p:cNvSpPr/>
          <p:nvPr/>
        </p:nvSpPr>
        <p:spPr>
          <a:xfrm>
            <a:off x="918147" y="1706820"/>
            <a:ext cx="10624277" cy="45858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Many approaches:</a:t>
            </a:r>
          </a:p>
          <a:p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Mixing (</a:t>
            </a:r>
            <a:r>
              <a:rPr lang="en-US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Coinjoin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 mixing and third-party Mixing)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Zerocoin</a:t>
            </a: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Ring Signatures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Stealth Addresses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Additive Homomorphic Commitments with Range Proofs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Zero-Knowledge Succinct Non-interactive Arguments of Knowledge (ZK-SNARKs)</a:t>
            </a:r>
          </a:p>
          <a:p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Not everything works with every blockchain!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F3E345-422F-AE41-B325-2DE6FF11ED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3412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C108CDF3-8BB7-6841-AB30-9AC8FEBBC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765" y="254767"/>
            <a:ext cx="11502158" cy="1325563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Anonymizing Transactions (intermediary) </a:t>
            </a:r>
            <a:endParaRPr lang="en-US" b="1" dirty="0">
              <a:solidFill>
                <a:srgbClr val="FF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 descr="&quot;&quot;">
            <a:extLst>
              <a:ext uri="{FF2B5EF4-FFF2-40B4-BE49-F238E27FC236}">
                <a16:creationId xmlns:a16="http://schemas.microsoft.com/office/drawing/2014/main" id="{439EFAF1-2D57-3D42-BB7E-7805920470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606" y="1788014"/>
            <a:ext cx="5623915" cy="3182571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CF102F3-0273-EF4A-8842-09404C1E6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37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08F150-06D9-0948-9832-454F8C6423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0745" y="3927017"/>
            <a:ext cx="5958178" cy="22084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84A4CCB-C750-2C4B-BD15-7310160AD2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0745" y="1391806"/>
            <a:ext cx="5958178" cy="23143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33233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C108CDF3-8BB7-6841-AB30-9AC8FEBBC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765" y="254767"/>
            <a:ext cx="10515600" cy="824525"/>
          </a:xfrm>
        </p:spPr>
        <p:txBody>
          <a:bodyPr/>
          <a:lstStyle/>
          <a:p>
            <a:r>
              <a:rPr lang="en-US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Mixnet</a:t>
            </a:r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approach</a:t>
            </a:r>
            <a:endParaRPr lang="en-GB" b="1" dirty="0">
              <a:solidFill>
                <a:srgbClr val="FF0000"/>
              </a:solidFill>
              <a:latin typeface="Arial" panose="020B0604020202020204" pitchFamily="34" charset="0"/>
              <a:ea typeface="Arial" charset="0"/>
              <a:cs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9A4D661-7B12-064E-AB59-AAAE3D567A7B}"/>
              </a:ext>
            </a:extLst>
          </p:cNvPr>
          <p:cNvSpPr/>
          <p:nvPr/>
        </p:nvSpPr>
        <p:spPr>
          <a:xfrm>
            <a:off x="396765" y="4969252"/>
            <a:ext cx="6096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(Better!?) Relationship Anonymity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No Value Privacy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No co-ordination is required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Examples: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MixCoin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Blindcoin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TumbleBit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 descr="mixnet approach">
            <a:extLst>
              <a:ext uri="{FF2B5EF4-FFF2-40B4-BE49-F238E27FC236}">
                <a16:creationId xmlns:a16="http://schemas.microsoft.com/office/drawing/2014/main" id="{19699C4B-4FD0-0F4D-9246-E70337FBA7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370" y="1364469"/>
            <a:ext cx="10142506" cy="3484861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5BE0D5A-A718-B940-9D97-01765EAF0D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02123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C108CDF3-8BB7-6841-AB30-9AC8FEBBC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765" y="254767"/>
            <a:ext cx="10515600" cy="1325563"/>
          </a:xfrm>
        </p:spPr>
        <p:txBody>
          <a:bodyPr/>
          <a:lstStyle/>
          <a:p>
            <a:r>
              <a:rPr lang="en-US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Coinjoin</a:t>
            </a:r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(Decentralized mixing)</a:t>
            </a:r>
            <a:b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GB" b="1" dirty="0">
              <a:solidFill>
                <a:srgbClr val="FF0000"/>
              </a:solidFill>
              <a:latin typeface="Arial" panose="020B0604020202020204" pitchFamily="34" charset="0"/>
              <a:ea typeface="Arial" charset="0"/>
              <a:cs typeface="Arial" panose="020B0604020202020204" pitchFamily="34" charset="0"/>
            </a:endParaRPr>
          </a:p>
        </p:txBody>
      </p:sp>
      <p:pic>
        <p:nvPicPr>
          <p:cNvPr id="5" name="Picture 4" descr="coinjoic approach">
            <a:extLst>
              <a:ext uri="{FF2B5EF4-FFF2-40B4-BE49-F238E27FC236}">
                <a16:creationId xmlns:a16="http://schemas.microsoft.com/office/drawing/2014/main" id="{2A3125E4-DDCF-854A-B562-810D7C796D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366" y="1516598"/>
            <a:ext cx="6642470" cy="352576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294AD7C-71B0-FA40-9FD1-29BC872AB93F}"/>
              </a:ext>
            </a:extLst>
          </p:cNvPr>
          <p:cNvSpPr/>
          <p:nvPr/>
        </p:nvSpPr>
        <p:spPr>
          <a:xfrm>
            <a:off x="834668" y="5521146"/>
            <a:ext cx="1003393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</a:rPr>
              <a:t>Relationship Anonymity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</a:rPr>
              <a:t>No Amount/Value Privacy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</a:rPr>
              <a:t>Examples: </a:t>
            </a:r>
            <a:r>
              <a:rPr lang="en-US" sz="2400" dirty="0" err="1">
                <a:latin typeface="Arial" panose="020B0604020202020204" pitchFamily="34" charset="0"/>
              </a:rPr>
              <a:t>CoinShuffle</a:t>
            </a:r>
            <a:r>
              <a:rPr lang="en-US" sz="2400" dirty="0">
                <a:latin typeface="Arial" panose="020B0604020202020204" pitchFamily="34" charset="0"/>
              </a:rPr>
              <a:t>, </a:t>
            </a:r>
            <a:r>
              <a:rPr lang="en-US" sz="2400" dirty="0" err="1">
                <a:latin typeface="Arial" panose="020B0604020202020204" pitchFamily="34" charset="0"/>
              </a:rPr>
              <a:t>Coinparty</a:t>
            </a:r>
            <a:r>
              <a:rPr lang="en-US" sz="2400" dirty="0">
                <a:latin typeface="Arial" panose="020B0604020202020204" pitchFamily="34" charset="0"/>
              </a:rPr>
              <a:t>, XIM, </a:t>
            </a:r>
            <a:r>
              <a:rPr lang="en-US" sz="2400" dirty="0" err="1">
                <a:latin typeface="Arial" panose="020B0604020202020204" pitchFamily="34" charset="0"/>
              </a:rPr>
              <a:t>CoinShuffle</a:t>
            </a:r>
            <a:r>
              <a:rPr lang="en-US" sz="2400" dirty="0">
                <a:latin typeface="Arial" panose="020B0604020202020204" pitchFamily="34" charset="0"/>
              </a:rPr>
              <a:t>++</a:t>
            </a:r>
            <a:endParaRPr lang="en-US" sz="2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5E09AE7-0B94-3146-9C97-91878DC20D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39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93A5135-1906-874D-AEB4-0C80DD9166B9}"/>
              </a:ext>
            </a:extLst>
          </p:cNvPr>
          <p:cNvSpPr/>
          <p:nvPr/>
        </p:nvSpPr>
        <p:spPr>
          <a:xfrm>
            <a:off x="7108913" y="5670745"/>
            <a:ext cx="473520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4"/>
              </a:rPr>
              <a:t>Lecture: https://youtu.be/glyQy_e5LmM?t=4094</a:t>
            </a:r>
            <a:endParaRPr lang="en-US" dirty="0"/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C141480-F982-3A4C-A9AD-B6DB65BB6E16}"/>
              </a:ext>
            </a:extLst>
          </p:cNvPr>
          <p:cNvSpPr/>
          <p:nvPr/>
        </p:nvSpPr>
        <p:spPr>
          <a:xfrm>
            <a:off x="7108913" y="1995378"/>
            <a:ext cx="4894028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</a:rPr>
              <a:t>Find peers who want to mix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</a:rPr>
              <a:t>Exchange input/output addresses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</a:rPr>
              <a:t>Construct transaction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</a:rPr>
              <a:t>Send the transaction around. Each peer signs after verifying their output is present.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</a:rPr>
              <a:t>Broadcast the transaction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8920901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C108CDF3-8BB7-6841-AB30-9AC8FEBBC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765" y="254767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Creating Money </a:t>
            </a:r>
            <a:endParaRPr lang="en-US" b="1" dirty="0">
              <a:solidFill>
                <a:srgbClr val="FF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3A5EB6A-09B3-D547-AE6B-7CE904D3E03E}"/>
              </a:ext>
            </a:extLst>
          </p:cNvPr>
          <p:cNvSpPr/>
          <p:nvPr/>
        </p:nvSpPr>
        <p:spPr>
          <a:xfrm>
            <a:off x="1182278" y="1925200"/>
            <a:ext cx="899958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Money 1.0 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: using a trusted object (commodity money) </a:t>
            </a:r>
            <a:endParaRPr lang="en-US" sz="28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 descr="spice and gold ">
            <a:extLst>
              <a:ext uri="{FF2B5EF4-FFF2-40B4-BE49-F238E27FC236}">
                <a16:creationId xmlns:a16="http://schemas.microsoft.com/office/drawing/2014/main" id="{36D04317-302B-3B4C-9BEC-2C669E62CC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6538" y="3067883"/>
            <a:ext cx="9309100" cy="30607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7CE7CF-406E-824B-A5A6-46F992DF43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76840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BF7C3-8F9A-EA44-9087-5D33B4C96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Zerocoin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F64D0A-104A-7343-8D8A-72163D5FE7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distributed approach to private electronic cash</a:t>
            </a:r>
          </a:p>
          <a:p>
            <a:r>
              <a:rPr lang="en-US" dirty="0"/>
              <a:t>Extends Bitcoin by adding an anonymous currency on top of it </a:t>
            </a:r>
          </a:p>
          <a:p>
            <a:r>
              <a:rPr lang="en-US" dirty="0" err="1"/>
              <a:t>Zerocoins</a:t>
            </a:r>
            <a:r>
              <a:rPr lang="en-US" dirty="0"/>
              <a:t> are exchangeable for bitcoins</a:t>
            </a:r>
          </a:p>
          <a:p>
            <a:r>
              <a:rPr lang="en-US" dirty="0"/>
              <a:t>Uses zero-knowledge proofs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/>
              <a:t>An approach for somebody to prove a (mathematical) statement without revealing any other information that leads to that statement being true.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/>
              <a:t>E.g., you can also prove a statement such as “I know </a:t>
            </a:r>
            <a:r>
              <a:rPr lang="en-US" b="1" dirty="0"/>
              <a:t>x</a:t>
            </a:r>
            <a:r>
              <a:rPr lang="en-US" dirty="0"/>
              <a:t> such that H(x) belongs to the following set: {...}”.The proof would reveal nothing about </a:t>
            </a:r>
            <a:r>
              <a:rPr lang="en-US" b="1" dirty="0"/>
              <a:t>x</a:t>
            </a:r>
            <a:r>
              <a:rPr lang="en-US" dirty="0"/>
              <a:t>, nor about which element of the set equals H(x).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A996A2-5F98-E34D-A1AA-2B988E6510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76318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254A38-6E70-E345-A511-B557733D14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193" y="142633"/>
            <a:ext cx="10514610" cy="885274"/>
          </a:xfrm>
        </p:spPr>
        <p:txBody>
          <a:bodyPr/>
          <a:lstStyle/>
          <a:p>
            <a:r>
              <a:rPr lang="en-US" dirty="0"/>
              <a:t>Minting a </a:t>
            </a:r>
            <a:r>
              <a:rPr lang="en-US" dirty="0" err="1"/>
              <a:t>Zerocoin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F8B2F2-7C7E-9046-A4A4-F24ED4756F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206" y="1027906"/>
            <a:ext cx="8276393" cy="3900354"/>
          </a:xfrm>
        </p:spPr>
        <p:txBody>
          <a:bodyPr>
            <a:normAutofit/>
          </a:bodyPr>
          <a:lstStyle/>
          <a:p>
            <a:r>
              <a:rPr lang="en-US" dirty="0"/>
              <a:t>Anyone can make one</a:t>
            </a:r>
          </a:p>
          <a:p>
            <a:r>
              <a:rPr lang="en-US" dirty="0"/>
              <a:t>Choose a random serial number and commit to it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/>
              <a:t>Generate serial number ​</a:t>
            </a:r>
            <a:r>
              <a:rPr lang="en-US" b="1" dirty="0"/>
              <a:t>S</a:t>
            </a:r>
            <a:r>
              <a:rPr lang="en-US" dirty="0"/>
              <a:t>​ and a random secret ​</a:t>
            </a:r>
            <a:r>
              <a:rPr lang="en-US" b="1" dirty="0"/>
              <a:t>r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/>
              <a:t>Compute ​Commit(S, r)​, the commitment to the serial number. It is basically H(S, r)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/>
              <a:t>Publish the commitment onto the block chain</a:t>
            </a:r>
          </a:p>
          <a:p>
            <a:r>
              <a:rPr lang="en-US" dirty="0"/>
              <a:t>A mint transaction in the block chain which </a:t>
            </a:r>
            <a:r>
              <a:rPr lang="ja-JP" altLang="en-US">
                <a:latin typeface="Arial"/>
              </a:rPr>
              <a:t>“</a:t>
            </a:r>
            <a:r>
              <a:rPr lang="en-US" dirty="0"/>
              <a:t>spends</a:t>
            </a:r>
            <a:r>
              <a:rPr lang="ja-JP" altLang="en-US">
                <a:latin typeface="Arial"/>
              </a:rPr>
              <a:t>”</a:t>
            </a:r>
            <a:r>
              <a:rPr lang="en-US" dirty="0"/>
              <a:t> a bitcoin and includes the commitment</a:t>
            </a:r>
          </a:p>
          <a:p>
            <a:r>
              <a:rPr lang="en-US" dirty="0"/>
              <a:t>Spending a </a:t>
            </a:r>
            <a:r>
              <a:rPr lang="en-US" dirty="0" err="1"/>
              <a:t>zerocoin</a:t>
            </a:r>
            <a:r>
              <a:rPr lang="en-US" dirty="0"/>
              <a:t> gives the recipient a bitcoin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E7C3E8-0804-DD4B-BD7F-C5873E1DD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41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76FF1AC-CC34-8A4D-B487-7C29A44E97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3900" y="1027906"/>
            <a:ext cx="3848100" cy="28448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A0E56BD-A122-2142-B5BF-F0A0CECC8A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206" y="4928260"/>
            <a:ext cx="7148946" cy="167624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B10020-D7E9-2248-A9E0-C83785741A23}"/>
              </a:ext>
            </a:extLst>
          </p:cNvPr>
          <p:cNvSpPr txBox="1"/>
          <p:nvPr/>
        </p:nvSpPr>
        <p:spPr>
          <a:xfrm>
            <a:off x="7740232" y="5766381"/>
            <a:ext cx="1793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Mint transaction </a:t>
            </a:r>
          </a:p>
        </p:txBody>
      </p:sp>
    </p:spTree>
    <p:extLst>
      <p:ext uri="{BB962C8B-B14F-4D97-AF65-F5344CB8AC3E}">
        <p14:creationId xmlns:p14="http://schemas.microsoft.com/office/powerpoint/2010/main" val="64442707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23669-700D-C54B-B3AE-08FCB46FF0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726" y="250031"/>
            <a:ext cx="10515600" cy="1325563"/>
          </a:xfrm>
        </p:spPr>
        <p:txBody>
          <a:bodyPr/>
          <a:lstStyle/>
          <a:p>
            <a:r>
              <a:rPr lang="en-US" dirty="0"/>
              <a:t>Spending </a:t>
            </a:r>
            <a:r>
              <a:rPr lang="en-US" dirty="0" err="1"/>
              <a:t>Zerocoin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753689-9F91-1E45-BD6E-45BF64400D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5726" y="1575594"/>
            <a:ext cx="10515600" cy="489585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Reveal S (miners verify S has never appeared before)</a:t>
            </a:r>
          </a:p>
          <a:p>
            <a:r>
              <a:rPr lang="en-US" dirty="0"/>
              <a:t>Create a zero-knowledge proof that:</a:t>
            </a:r>
          </a:p>
          <a:p>
            <a:pPr lvl="1"/>
            <a:r>
              <a:rPr lang="en-US" dirty="0"/>
              <a:t>I know a number r such that H(</a:t>
            </a:r>
            <a:r>
              <a:rPr lang="en-US" dirty="0" err="1"/>
              <a:t>S,r</a:t>
            </a:r>
            <a:r>
              <a:rPr lang="en-US" dirty="0"/>
              <a:t>) is one of the </a:t>
            </a:r>
            <a:r>
              <a:rPr lang="en-US" dirty="0" err="1"/>
              <a:t>zerocoins</a:t>
            </a:r>
            <a:r>
              <a:rPr lang="en-US" dirty="0"/>
              <a:t> in the block chain.</a:t>
            </a:r>
          </a:p>
          <a:p>
            <a:r>
              <a:rPr lang="en-US" dirty="0"/>
              <a:t>Anonymity</a:t>
            </a:r>
          </a:p>
          <a:p>
            <a:pPr lvl="1"/>
            <a:r>
              <a:rPr lang="en-US" dirty="0"/>
              <a:t>Since r is secret no can figure out which </a:t>
            </a:r>
            <a:r>
              <a:rPr lang="en-US" dirty="0" err="1"/>
              <a:t>zerocoin</a:t>
            </a:r>
            <a:r>
              <a:rPr lang="en-US" dirty="0"/>
              <a:t> corresponds to serial number 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Properties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Sender/Recipient/Relationship Anonymity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Value Privacy (</a:t>
            </a:r>
            <a:r>
              <a:rPr lang="en-US" sz="2800" b="1" dirty="0"/>
              <a:t>through </a:t>
            </a:r>
            <a:r>
              <a:rPr lang="en-US" sz="2800" b="1" dirty="0" err="1"/>
              <a:t>Zcash</a:t>
            </a:r>
            <a:r>
              <a:rPr lang="en-US" sz="2800" b="1" dirty="0"/>
              <a:t> built on top of </a:t>
            </a:r>
            <a:r>
              <a:rPr lang="en-US" sz="2800" b="1" dirty="0" err="1"/>
              <a:t>Zcoin</a:t>
            </a:r>
            <a:r>
              <a:rPr lang="en-US" sz="2800" dirty="0"/>
              <a:t>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Anonymity set is all other private coins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A trusted/distributed setup is required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B86B8A-9C84-EF4B-970B-4A2DC86ED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0752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C108CDF3-8BB7-6841-AB30-9AC8FEBBC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765" y="254767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Key points</a:t>
            </a:r>
            <a:endParaRPr lang="en-GB" b="1" dirty="0">
              <a:solidFill>
                <a:srgbClr val="FF0000"/>
              </a:solidFill>
              <a:latin typeface="Arial" panose="020B0604020202020204" pitchFamily="34" charset="0"/>
              <a:ea typeface="Arial" charset="0"/>
              <a:cs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EB7D4F7-C9E8-834A-A80D-99C144FA84C4}"/>
              </a:ext>
            </a:extLst>
          </p:cNvPr>
          <p:cNvSpPr/>
          <p:nvPr/>
        </p:nvSpPr>
        <p:spPr>
          <a:xfrm>
            <a:off x="396765" y="1397594"/>
            <a:ext cx="11340533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Providing the desired level of privacy still an open problem</a:t>
            </a:r>
          </a:p>
          <a:p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Blockchain allows for distributed ledger and can be used for many other problems.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BFBDB82-9B8C-264E-8752-19FAF75B3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27932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C108CDF3-8BB7-6841-AB30-9AC8FEBBC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765" y="254767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Logistics</a:t>
            </a:r>
            <a:endParaRPr lang="en-GB" b="1" dirty="0">
              <a:solidFill>
                <a:srgbClr val="FF0000"/>
              </a:solidFill>
              <a:latin typeface="Arial" panose="020B0604020202020204" pitchFamily="34" charset="0"/>
              <a:ea typeface="Arial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DBD0E43-2FB7-E645-A81F-D5D48128D4BF}"/>
              </a:ext>
            </a:extLst>
          </p:cNvPr>
          <p:cNvSpPr txBox="1"/>
          <p:nvPr/>
        </p:nvSpPr>
        <p:spPr>
          <a:xfrm>
            <a:off x="560854" y="1695097"/>
            <a:ext cx="11446267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Great video lectures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https://www.youtube.com/watch?v=bBC-nXj3Ng4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https://www.khanacademy.org/economics-finance-domain/core-finance/money-and-banking/bitcoin/v/bitcoin-what-is-it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http://bitcoinbook.cs.princeton.edu/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(very nice lecture series!)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Home work #5 due Nov. 6 @11:59pm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Project final Report due Nov. 16 @11:59pm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58E5694-ED16-1D47-815C-C9D07FB12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4380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C108CDF3-8BB7-6841-AB30-9AC8FEBBC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765" y="254767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Analysis of Money 1.0 </a:t>
            </a:r>
            <a:endParaRPr lang="en-US" b="1" dirty="0">
              <a:solidFill>
                <a:srgbClr val="FF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7032C39-5A3D-1A4B-9C2C-DA6FD3995AC8}"/>
              </a:ext>
            </a:extLst>
          </p:cNvPr>
          <p:cNvSpPr/>
          <p:nvPr/>
        </p:nvSpPr>
        <p:spPr>
          <a:xfrm>
            <a:off x="815947" y="1318471"/>
            <a:ext cx="6096000" cy="3728841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a medium of exchange </a:t>
            </a:r>
          </a:p>
          <a:p>
            <a:pPr marL="285750" indent="-28575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a unit of account</a:t>
            </a:r>
          </a:p>
          <a:p>
            <a:pPr marL="285750" indent="-28575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a store of value </a:t>
            </a:r>
            <a:endParaRPr lang="en-US" sz="28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38D498E-C5F4-1140-9CB4-B276F475C7AC}"/>
              </a:ext>
            </a:extLst>
          </p:cNvPr>
          <p:cNvSpPr/>
          <p:nvPr/>
        </p:nvSpPr>
        <p:spPr>
          <a:xfrm>
            <a:off x="1648501" y="2514042"/>
            <a:ext cx="738515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mediocre</a:t>
            </a:r>
            <a:r>
              <a:rPr lang="en-US" sz="2400" b="1" dirty="0">
                <a:solidFill>
                  <a:srgbClr val="775E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  [ok for face to face  transactions ] </a:t>
            </a:r>
            <a:endParaRPr lang="en-US" sz="24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02273CC-EEF2-2047-AA26-9167E65401F1}"/>
              </a:ext>
            </a:extLst>
          </p:cNvPr>
          <p:cNvSpPr/>
          <p:nvPr/>
        </p:nvSpPr>
        <p:spPr>
          <a:xfrm>
            <a:off x="1648500" y="3885771"/>
            <a:ext cx="876832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mediocre</a:t>
            </a:r>
            <a:r>
              <a:rPr lang="en-US" sz="2400" b="1" dirty="0">
                <a:solidFill>
                  <a:srgbClr val="775E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fungible, but not divisible well. typically forgeable. </a:t>
            </a:r>
            <a:endParaRPr lang="en-US" sz="24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31687E2-E7CA-BD40-A8E1-F63ACA918B3A}"/>
              </a:ext>
            </a:extLst>
          </p:cNvPr>
          <p:cNvSpPr/>
          <p:nvPr/>
        </p:nvSpPr>
        <p:spPr>
          <a:xfrm>
            <a:off x="1648500" y="5280019"/>
            <a:ext cx="97053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9E022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bad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. some objects may deteriorate, others may have unknown hidden quantities. </a:t>
            </a:r>
            <a:endParaRPr lang="en-US" sz="24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DC5D807-B872-BD47-A0B3-E03DA57065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254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C108CDF3-8BB7-6841-AB30-9AC8FEBBC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765" y="254767"/>
            <a:ext cx="10515600" cy="1004407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Creating Money </a:t>
            </a:r>
            <a:endParaRPr lang="en-US" b="1" dirty="0">
              <a:solidFill>
                <a:srgbClr val="FF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bank">
            <a:extLst>
              <a:ext uri="{FF2B5EF4-FFF2-40B4-BE49-F238E27FC236}">
                <a16:creationId xmlns:a16="http://schemas.microsoft.com/office/drawing/2014/main" id="{C92F7814-87B1-B94E-A992-F6EB1CC8C3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0" y="2087068"/>
            <a:ext cx="5448300" cy="408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8254555-9F82-984A-B435-DDCF5D046E3C}"/>
              </a:ext>
            </a:extLst>
          </p:cNvPr>
          <p:cNvSpPr/>
          <p:nvPr/>
        </p:nvSpPr>
        <p:spPr>
          <a:xfrm>
            <a:off x="517749" y="1383966"/>
            <a:ext cx="763863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Money 2.0 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: using a trusted entity (fiat money) </a:t>
            </a:r>
            <a:endParaRPr lang="en-US" sz="28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2509B65-EC6E-9D41-A4C8-47D008BB7794}"/>
              </a:ext>
            </a:extLst>
          </p:cNvPr>
          <p:cNvSpPr/>
          <p:nvPr/>
        </p:nvSpPr>
        <p:spPr>
          <a:xfrm>
            <a:off x="504344" y="2792940"/>
            <a:ext cx="5150221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Has no intrinsic value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Backed by government law and regulation</a:t>
            </a:r>
          </a:p>
          <a:p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8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Example: Paper mone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endParaRPr lang="en-US" sz="28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3C69D47-D474-8246-AF4A-6DD87507B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91536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C108CDF3-8BB7-6841-AB30-9AC8FEBBC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765" y="254767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Analysis of Money 2.0 </a:t>
            </a:r>
            <a:endParaRPr lang="en-GB" b="1" dirty="0">
              <a:solidFill>
                <a:srgbClr val="FF0000"/>
              </a:solidFill>
              <a:latin typeface="Arial" panose="020B0604020202020204" pitchFamily="34" charset="0"/>
              <a:ea typeface="Arial" charset="0"/>
              <a:cs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F2317D8-E7B4-484B-A9E0-70F1F8CB07F0}"/>
              </a:ext>
            </a:extLst>
          </p:cNvPr>
          <p:cNvSpPr/>
          <p:nvPr/>
        </p:nvSpPr>
        <p:spPr>
          <a:xfrm>
            <a:off x="815947" y="1318471"/>
            <a:ext cx="6096000" cy="3728841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a medium of exchange </a:t>
            </a:r>
          </a:p>
          <a:p>
            <a:pPr marL="285750" indent="-28575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a unit of account</a:t>
            </a:r>
          </a:p>
          <a:p>
            <a:pPr marL="285750" indent="-28575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a store of value </a:t>
            </a:r>
            <a:endParaRPr lang="en-US" sz="28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775FC80-D4BD-A54C-BC66-B0B30315E3D7}"/>
              </a:ext>
            </a:extLst>
          </p:cNvPr>
          <p:cNvSpPr/>
          <p:nvPr/>
        </p:nvSpPr>
        <p:spPr>
          <a:xfrm>
            <a:off x="1803816" y="2667491"/>
            <a:ext cx="933387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006D7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good 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[for transactions within the domain of the trusted entity] </a:t>
            </a:r>
            <a:endParaRPr lang="en-US" sz="24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52EFDB0-43AC-3641-AF5B-BD8429DADEF9}"/>
              </a:ext>
            </a:extLst>
          </p:cNvPr>
          <p:cNvSpPr/>
          <p:nvPr/>
        </p:nvSpPr>
        <p:spPr>
          <a:xfrm>
            <a:off x="1803816" y="3893147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b="1" dirty="0">
                <a:solidFill>
                  <a:srgbClr val="266D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great!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fungible &amp; divisible. </a:t>
            </a:r>
            <a:endParaRPr lang="en-US" sz="24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91FBAFC-1F27-254F-BAA0-C635BADB67E1}"/>
              </a:ext>
            </a:extLst>
          </p:cNvPr>
          <p:cNvSpPr/>
          <p:nvPr/>
        </p:nvSpPr>
        <p:spPr>
          <a:xfrm>
            <a:off x="1803816" y="5349638"/>
            <a:ext cx="92191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mediocre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[tied to the availability &amp; reputation of the issuing entity] </a:t>
            </a:r>
            <a:endParaRPr lang="en-US" sz="24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D2D7C4B-A6C0-FF4A-9BA4-4F666B80C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70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C108CDF3-8BB7-6841-AB30-9AC8FEBBC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765" y="254767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Creating Money</a:t>
            </a:r>
            <a:endParaRPr lang="en-GB" b="1" dirty="0">
              <a:solidFill>
                <a:srgbClr val="FF0000"/>
              </a:solidFill>
              <a:latin typeface="Arial" panose="020B0604020202020204" pitchFamily="34" charset="0"/>
              <a:ea typeface="Arial" charset="0"/>
              <a:cs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684E35F-0EA5-A54D-B8DF-19D470A5E83F}"/>
              </a:ext>
            </a:extLst>
          </p:cNvPr>
          <p:cNvSpPr/>
          <p:nvPr/>
        </p:nvSpPr>
        <p:spPr>
          <a:xfrm>
            <a:off x="524003" y="1464265"/>
            <a:ext cx="6096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Money 3.0 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: Bitcoin </a:t>
            </a:r>
            <a:endParaRPr lang="en-US" sz="28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0D0B6CF-5C73-1D44-A476-03287342443C}"/>
              </a:ext>
            </a:extLst>
          </p:cNvPr>
          <p:cNvSpPr/>
          <p:nvPr/>
        </p:nvSpPr>
        <p:spPr>
          <a:xfrm>
            <a:off x="396764" y="2232484"/>
            <a:ext cx="6708573" cy="38904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Completely 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decentralized and distributed (run by volunteers)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Pseudonymous nature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Open to all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Irreversible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8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DE467FF-7CEF-A64D-8633-6E918B1D0A5D}"/>
              </a:ext>
            </a:extLst>
          </p:cNvPr>
          <p:cNvSpPr/>
          <p:nvPr/>
        </p:nvSpPr>
        <p:spPr>
          <a:xfrm>
            <a:off x="1688394" y="5954137"/>
            <a:ext cx="763382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Enter Blockchains &amp; Distributed Ledgers </a:t>
            </a:r>
            <a:endParaRPr lang="en-US" sz="32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2" name="Picture 4" descr="Bitcoin ">
            <a:extLst>
              <a:ext uri="{FF2B5EF4-FFF2-40B4-BE49-F238E27FC236}">
                <a16:creationId xmlns:a16="http://schemas.microsoft.com/office/drawing/2014/main" id="{ABFC997E-3D6A-C144-AFBD-CB45DDE669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0003" y="2058771"/>
            <a:ext cx="5404423" cy="3596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ow Bitcoin thieves used an Android flaw to steal money ...">
            <a:extLst>
              <a:ext uri="{FF2B5EF4-FFF2-40B4-BE49-F238E27FC236}">
                <a16:creationId xmlns:a16="http://schemas.microsoft.com/office/drawing/2014/main" id="{34EE3701-A9A1-EE4A-9458-449162132C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4472" y="3691935"/>
            <a:ext cx="955483" cy="955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71D4DD-DCFA-5441-985B-C91A976E0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267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C108CDF3-8BB7-6841-AB30-9AC8FEBBC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765" y="254767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Distributed ledger</a:t>
            </a:r>
            <a:endParaRPr lang="en-GB" b="1" dirty="0">
              <a:solidFill>
                <a:srgbClr val="FF0000"/>
              </a:solidFill>
              <a:latin typeface="Arial" panose="020B0604020202020204" pitchFamily="34" charset="0"/>
              <a:ea typeface="Arial" charset="0"/>
              <a:cs typeface="Arial" panose="020B0604020202020204" pitchFamily="34" charset="0"/>
            </a:endParaRPr>
          </a:p>
        </p:txBody>
      </p:sp>
      <p:pic>
        <p:nvPicPr>
          <p:cNvPr id="8" name="Picture 7" descr="ledger">
            <a:extLst>
              <a:ext uri="{FF2B5EF4-FFF2-40B4-BE49-F238E27FC236}">
                <a16:creationId xmlns:a16="http://schemas.microsoft.com/office/drawing/2014/main" id="{8153DD87-47C3-144F-8E4A-3B3C23B550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4626" y="917548"/>
            <a:ext cx="6781800" cy="34798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169CF70-C0D9-DA4F-9CD1-463076CE5BE6}"/>
              </a:ext>
            </a:extLst>
          </p:cNvPr>
          <p:cNvSpPr/>
          <p:nvPr/>
        </p:nvSpPr>
        <p:spPr>
          <a:xfrm>
            <a:off x="742276" y="1862147"/>
            <a:ext cx="512653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A “book” of all transactions </a:t>
            </a:r>
            <a:endParaRPr lang="en-US" sz="32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218B4EA-58AD-FA4D-B674-15F0A4CE8238}"/>
              </a:ext>
            </a:extLst>
          </p:cNvPr>
          <p:cNvSpPr/>
          <p:nvPr/>
        </p:nvSpPr>
        <p:spPr>
          <a:xfrm>
            <a:off x="742276" y="3861256"/>
            <a:ext cx="10320465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Each new page requires some effort to produce.</a:t>
            </a:r>
          </a:p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Anyone can be a scribe and produce a page.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New pages are produced indefinitely as long as scribes are interested in doing so. </a:t>
            </a:r>
            <a:endParaRPr lang="en-US" sz="28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6898C98-7D73-0C46-A497-B47FAD79F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2116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26799</TotalTime>
  <Words>1656</Words>
  <Application>Microsoft Macintosh PowerPoint</Application>
  <PresentationFormat>Widescreen</PresentationFormat>
  <Paragraphs>316</Paragraphs>
  <Slides>44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1" baseType="lpstr">
      <vt:lpstr>Yu Gothic</vt:lpstr>
      <vt:lpstr>Arial</vt:lpstr>
      <vt:lpstr>Calibri</vt:lpstr>
      <vt:lpstr>Helvetica</vt:lpstr>
      <vt:lpstr>Helvetica Neue</vt:lpstr>
      <vt:lpstr>Trebuchet MS</vt:lpstr>
      <vt:lpstr>Office Theme</vt:lpstr>
      <vt:lpstr>CSC 533: Privacy in the Digital Age (Fall 2020)  Lecture 23: Bitcoin and Privacy </vt:lpstr>
      <vt:lpstr>Goals:</vt:lpstr>
      <vt:lpstr>Case study: Money </vt:lpstr>
      <vt:lpstr>Creating Money </vt:lpstr>
      <vt:lpstr>Analysis of Money 1.0 </vt:lpstr>
      <vt:lpstr>Creating Money </vt:lpstr>
      <vt:lpstr>Analysis of Money 2.0 </vt:lpstr>
      <vt:lpstr>Creating Money</vt:lpstr>
      <vt:lpstr>Distributed ledger</vt:lpstr>
      <vt:lpstr>Importance of Consensus </vt:lpstr>
      <vt:lpstr>Assembling the current book </vt:lpstr>
      <vt:lpstr>Rules of extending the book </vt:lpstr>
      <vt:lpstr>Effort is needed to produce a page </vt:lpstr>
      <vt:lpstr>The benefits of randomness </vt:lpstr>
      <vt:lpstr>Being a scribe </vt:lpstr>
      <vt:lpstr>Using the book - Money 3.0 </vt:lpstr>
      <vt:lpstr>Analogy vs. Reality</vt:lpstr>
      <vt:lpstr>Analysis of Money 3.0 </vt:lpstr>
      <vt:lpstr>Word of caution</vt:lpstr>
      <vt:lpstr>Bitcoin growing: Accounts in bitcoin</vt:lpstr>
      <vt:lpstr>Two important properties to remember</vt:lpstr>
      <vt:lpstr>Hash</vt:lpstr>
      <vt:lpstr> Hash property 1: Collision-resistant</vt:lpstr>
      <vt:lpstr>Hash pointers</vt:lpstr>
      <vt:lpstr>Blockchain of hash pointers</vt:lpstr>
      <vt:lpstr>Detecting tampering</vt:lpstr>
      <vt:lpstr>How does blocks get added?</vt:lpstr>
      <vt:lpstr>What can a malicious node do?</vt:lpstr>
      <vt:lpstr>From Bob the merchant’s point of view</vt:lpstr>
      <vt:lpstr>Recap</vt:lpstr>
      <vt:lpstr>What about privacy in Bitcoin?</vt:lpstr>
      <vt:lpstr>Sample transaction</vt:lpstr>
      <vt:lpstr>Transaction graph is visible</vt:lpstr>
      <vt:lpstr>Linking pseudonyms </vt:lpstr>
      <vt:lpstr>Deanonymization attacks</vt:lpstr>
      <vt:lpstr>Key Approaches for Blockchain Privacy</vt:lpstr>
      <vt:lpstr>Anonymizing Transactions (intermediary) </vt:lpstr>
      <vt:lpstr>Mixnet approach</vt:lpstr>
      <vt:lpstr>Coinjoin (Decentralized mixing) </vt:lpstr>
      <vt:lpstr>Zerocoin</vt:lpstr>
      <vt:lpstr>Minting a Zerocoin</vt:lpstr>
      <vt:lpstr>Spending Zerocoin</vt:lpstr>
      <vt:lpstr>Key points</vt:lpstr>
      <vt:lpstr>Logistics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935</cp:revision>
  <cp:lastPrinted>2019-04-02T14:48:58Z</cp:lastPrinted>
  <dcterms:created xsi:type="dcterms:W3CDTF">2019-01-03T13:29:27Z</dcterms:created>
  <dcterms:modified xsi:type="dcterms:W3CDTF">2020-11-05T16:53:36Z</dcterms:modified>
</cp:coreProperties>
</file>